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28" r:id="rId13"/>
    <p:sldId id="269" r:id="rId14"/>
    <p:sldId id="270" r:id="rId15"/>
    <p:sldId id="32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30" r:id="rId25"/>
    <p:sldId id="331" r:id="rId26"/>
    <p:sldId id="333" r:id="rId27"/>
    <p:sldId id="334" r:id="rId28"/>
    <p:sldId id="335" r:id="rId29"/>
    <p:sldId id="336" r:id="rId30"/>
    <p:sldId id="285" r:id="rId31"/>
    <p:sldId id="337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8" r:id="rId41"/>
    <p:sldId id="296" r:id="rId42"/>
    <p:sldId id="339" r:id="rId43"/>
    <p:sldId id="298" r:id="rId44"/>
    <p:sldId id="340" r:id="rId45"/>
    <p:sldId id="341" r:id="rId46"/>
    <p:sldId id="342" r:id="rId47"/>
    <p:sldId id="302" r:id="rId48"/>
    <p:sldId id="343" r:id="rId49"/>
    <p:sldId id="34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45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86435" autoAdjust="0"/>
  </p:normalViewPr>
  <p:slideViewPr>
    <p:cSldViewPr>
      <p:cViewPr>
        <p:scale>
          <a:sx n="80" d="100"/>
          <a:sy n="80" d="100"/>
        </p:scale>
        <p:origin x="1880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459C5-A0AE-4E50-9F47-F5BA65F3295F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181D7-B815-457B-AB24-E98188D5F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09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way of achieving this is via…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181D7-B815-457B-AB24-E98188D5F27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196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You’re going to be using </a:t>
            </a:r>
            <a:r>
              <a:rPr lang="en-GB" b="1" dirty="0" err="1" smtClean="0"/>
              <a:t>megan</a:t>
            </a:r>
            <a:r>
              <a:rPr lang="en-GB" b="1" dirty="0" smtClean="0"/>
              <a:t>, and I’ve just mentioned it, and cli…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35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You’re going to be using </a:t>
            </a:r>
            <a:r>
              <a:rPr lang="en-GB" b="1" dirty="0" err="1" smtClean="0"/>
              <a:t>megan</a:t>
            </a:r>
            <a:r>
              <a:rPr lang="en-GB" b="1" dirty="0" smtClean="0"/>
              <a:t>, and I’ve just mentioned it, and cli…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218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You’re going to be using </a:t>
            </a:r>
            <a:r>
              <a:rPr lang="en-GB" b="1" dirty="0" err="1" smtClean="0"/>
              <a:t>megan</a:t>
            </a:r>
            <a:r>
              <a:rPr lang="en-GB" b="1" dirty="0" smtClean="0"/>
              <a:t>, and I’ve just mentioned it, and cli…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659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You’re going to be using </a:t>
            </a:r>
            <a:r>
              <a:rPr lang="en-GB" b="1" dirty="0" err="1" smtClean="0"/>
              <a:t>megan</a:t>
            </a:r>
            <a:r>
              <a:rPr lang="en-GB" b="1" dirty="0" smtClean="0"/>
              <a:t>, and I’ve just mentioned it, and cli…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160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You’re going to be using </a:t>
            </a:r>
            <a:r>
              <a:rPr lang="en-GB" b="1" dirty="0" err="1" smtClean="0"/>
              <a:t>megan</a:t>
            </a:r>
            <a:r>
              <a:rPr lang="en-GB" b="1" dirty="0" smtClean="0"/>
              <a:t>, and I’ve just mentioned it, and cli…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705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 can decide how to QC the data, or assemble the reads </a:t>
            </a:r>
            <a:r>
              <a:rPr lang="en-GB" dirty="0" err="1" smtClean="0"/>
              <a:t>etc</a:t>
            </a:r>
            <a:r>
              <a:rPr lang="en-GB" dirty="0" smtClean="0"/>
              <a:t>, or which comparisons you want to make </a:t>
            </a:r>
          </a:p>
          <a:p>
            <a:endParaRPr lang="en-GB" dirty="0" smtClean="0"/>
          </a:p>
          <a:p>
            <a:r>
              <a:rPr lang="en-GB" dirty="0" smtClean="0"/>
              <a:t>My focus will be on analysis, and contingency tables are the leaping off point for us 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291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 can decide how to QC the data, or assemble the reads </a:t>
            </a:r>
            <a:r>
              <a:rPr lang="en-GB" dirty="0" err="1" smtClean="0"/>
              <a:t>etc</a:t>
            </a:r>
            <a:r>
              <a:rPr lang="en-GB" dirty="0" smtClean="0"/>
              <a:t>, or which comparisons you want to make </a:t>
            </a:r>
          </a:p>
          <a:p>
            <a:endParaRPr lang="en-GB" dirty="0" smtClean="0"/>
          </a:p>
          <a:p>
            <a:r>
              <a:rPr lang="en-GB" dirty="0" smtClean="0"/>
              <a:t>My focus will be on analysis, and contingency tables are the leaping off point for us 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29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OK – you’ve picked a method and got your tables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288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Avenacins</a:t>
            </a:r>
            <a:r>
              <a:rPr lang="en-GB" b="1" dirty="0" smtClean="0"/>
              <a:t> bind to sterols forming a pore that disrupts the cell membrane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41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KEGG: Kyoto </a:t>
            </a:r>
            <a:r>
              <a:rPr kumimoji="0" lang="en-GB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Encyclopedia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Genes and Genomes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 KEGG pathways: an </a:t>
            </a:r>
            <a:r>
              <a:rPr kumimoji="0" lang="en-GB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</a:t>
            </a: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picture of the molecular interaction and reaction network often combining experimental evidence from multiple organisms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 KEGG modules: a tighter functional unit of molecules generally corresponding to conserved sub-pathway in the KEGG pathway map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 Dig back from pathways [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number] and modules [M number] to orthologous genes [K numbers]. Pathways and modules are a combination of K numbers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Gill Sans" charset="0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35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…web-servers!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181D7-B815-457B-AB24-E98188D5F27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09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KEGG: Kyoto </a:t>
            </a:r>
            <a:r>
              <a:rPr kumimoji="0" lang="en-GB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Encyclopedia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Genes and Genomes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 KEGG pathways: an </a:t>
            </a:r>
            <a:r>
              <a:rPr kumimoji="0" lang="en-GB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</a:t>
            </a: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picture of the molecular interaction and reaction network often combining experimental evidence from multiple organisms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 KEGG modules: a tighter functional unit of molecules generally corresponding to conserved sub-pathway in the KEGG pathway map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 Dig back from pathways [</a:t>
            </a:r>
            <a:r>
              <a:rPr kumimoji="0" lang="en-GB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number] and modules [M number] to orthologous genes [K numbers]. Pathways and modules are a combination of K numbers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Gill Sans" charset="0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35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Rhizobia are legume root-nodule bacteria.  They are soil bacteria that induce the formation of special structures (nodules) on the roots of their host plants.  Inside these nodules, the rhizobia fix nitrogen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850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39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Projects a mixture of 16S and WSG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65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webservers seem to offer all you want from a basic workflow [or do they?!]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0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 can decide how to QC the data, or assemble the reads </a:t>
            </a:r>
            <a:r>
              <a:rPr lang="en-GB" dirty="0" err="1" smtClean="0"/>
              <a:t>etc</a:t>
            </a:r>
            <a:r>
              <a:rPr lang="en-GB" dirty="0" smtClean="0"/>
              <a:t>, or which comparisons you want to make </a:t>
            </a:r>
          </a:p>
          <a:p>
            <a:endParaRPr lang="en-GB" dirty="0" smtClean="0"/>
          </a:p>
          <a:p>
            <a:r>
              <a:rPr lang="en-GB" dirty="0" smtClean="0"/>
              <a:t>My focus will be on analysis, and contingency tables are the leaping off point for us 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44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 can decide how to QC the data, or assemble the reads </a:t>
            </a:r>
            <a:r>
              <a:rPr lang="en-GB" dirty="0" err="1" smtClean="0"/>
              <a:t>etc</a:t>
            </a:r>
            <a:r>
              <a:rPr lang="en-GB" dirty="0" smtClean="0"/>
              <a:t>, or which comparisons you want to make </a:t>
            </a:r>
          </a:p>
          <a:p>
            <a:endParaRPr lang="en-GB" dirty="0" smtClean="0"/>
          </a:p>
          <a:p>
            <a:r>
              <a:rPr lang="en-GB" dirty="0" smtClean="0"/>
              <a:t>My focus will be on analysis, and contingency tables are the leaping off point for us 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49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Composition-based</a:t>
            </a:r>
            <a:r>
              <a:rPr lang="en-GB" b="1" baseline="0" dirty="0" smtClean="0"/>
              <a:t> would seem useful for microbes NOT in the database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679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What could be simpler?! But now you have choice,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463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You’re going to be using </a:t>
            </a:r>
            <a:r>
              <a:rPr lang="en-GB" b="1" dirty="0" err="1" smtClean="0"/>
              <a:t>megan</a:t>
            </a:r>
            <a:r>
              <a:rPr lang="en-GB" b="1" dirty="0" smtClean="0"/>
              <a:t>, and I’ve just mentioned it, and cli…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92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You’re going to be using </a:t>
            </a:r>
            <a:r>
              <a:rPr lang="en-GB" b="1" dirty="0" err="1" smtClean="0"/>
              <a:t>megan</a:t>
            </a:r>
            <a:r>
              <a:rPr lang="en-GB" b="1" dirty="0" smtClean="0"/>
              <a:t>, and I’ve just mentioned it, and cli…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0BEA2-B807-45ED-A6A7-5CE0E25E68C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9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36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6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03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esign 3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44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1484784"/>
            <a:ext cx="8352928" cy="4311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20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with intro paragraph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36912"/>
            <a:ext cx="4104456" cy="344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0000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4104456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 hasCustomPrompt="1"/>
          </p:nvPr>
        </p:nvSpPr>
        <p:spPr>
          <a:xfrm>
            <a:off x="4644008" y="1474936"/>
            <a:ext cx="4104705" cy="4609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chart.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7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ith intro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27784"/>
            <a:ext cx="8352928" cy="3168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20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09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88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09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85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46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41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36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04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17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A851-0FCB-469A-B462-DDCDEFA71A23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7B561-E111-4E17-BAA1-0A1C99842F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ivory.idyll.org/blog/2013-sesync-meeting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bioinformatics.babraham.ac.uk/projects/trim_galor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gx.net/tetra" TargetMode="External"/><Relationship Id="rId4" Type="http://schemas.openxmlformats.org/officeDocument/2006/relationships/hyperlink" Target="http://nbc.ece.drexel.edu/" TargetMode="External"/><Relationship Id="rId5" Type="http://schemas.openxmlformats.org/officeDocument/2006/relationships/hyperlink" Target="http://sourceforge.net/projects/metagenomefocus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gx.net/tetra" TargetMode="External"/><Relationship Id="rId4" Type="http://schemas.openxmlformats.org/officeDocument/2006/relationships/hyperlink" Target="http://nbc.ece.drexel.edu/" TargetMode="External"/><Relationship Id="rId5" Type="http://schemas.openxmlformats.org/officeDocument/2006/relationships/hyperlink" Target="http://sourceforge.net/projects/metagenomefocus/" TargetMode="External"/><Relationship Id="rId6" Type="http://schemas.openxmlformats.org/officeDocument/2006/relationships/hyperlink" Target="https://ccb.jhu.edu/software/phymmbl/index.shtml" TargetMode="External"/><Relationship Id="rId7" Type="http://schemas.openxmlformats.org/officeDocument/2006/relationships/hyperlink" Target="http://kiwi.cs.dal.ca/Software/FCP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bc.ece.drexel.edu/" TargetMode="External"/><Relationship Id="rId4" Type="http://schemas.openxmlformats.org/officeDocument/2006/relationships/hyperlink" Target="http://sourceforge.net/projects/metagenomefocus/" TargetMode="External"/><Relationship Id="rId5" Type="http://schemas.openxmlformats.org/officeDocument/2006/relationships/hyperlink" Target="https://ccb.jhu.edu/software/phymmbl/index.shtml" TargetMode="External"/><Relationship Id="rId6" Type="http://schemas.openxmlformats.org/officeDocument/2006/relationships/hyperlink" Target="http://kiwi.cs.dal.ca/Software/FCP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megx.net/tetr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b.inf.uni-tuebingen.de/software/megan6/" TargetMode="External"/><Relationship Id="rId4" Type="http://schemas.openxmlformats.org/officeDocument/2006/relationships/hyperlink" Target="http://megan.informatik.uni-tuebingen.de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ab.inf.uni-tuebingen.de/software/megan5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ab.inf.uni-tuebingen.de/software/megan5/" TargetMode="External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ab.inf.uni-tuebingen.de/software/megan5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ab.inf.uni-tuebingen.de/software/megan5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ab.inf.uni-tuebingen.de/software/megan5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ab.inf.uni-tuebingen.de/software/megan5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kiwi.cs.dal.ca/Software/STAM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gif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kiwi.cs.dal.ca/Software/STAMP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reengenes.secondgenome.com/" TargetMode="External"/><Relationship Id="rId3" Type="http://schemas.openxmlformats.org/officeDocument/2006/relationships/hyperlink" Target="http://www.arb-silva.d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b-silva.de/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reengenes.secondgenome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qiime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qiime.or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om-format.org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roups.google.com/forum/#!forum/qiime-forum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roups.google.com/forum/#!forum/qiime-forum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mothur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qiime2/qiime2/wiki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qiime.wordpress.com/2015/10/30/toward-qiime-2/" TargetMode="External"/><Relationship Id="rId3" Type="http://schemas.openxmlformats.org/officeDocument/2006/relationships/hyperlink" Target="http://americangut.org/qiime-2-will-revolutionize-microbiome-bioinformatic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etagenomics.anl.gov/metagenomics.cgi?page=Hom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huttenhower.sph.harvard.edu/" TargetMode="External"/><Relationship Id="rId4" Type="http://schemas.openxmlformats.org/officeDocument/2006/relationships/hyperlink" Target="https://bitbucket.org/biobakery/biobakery/wiki/Home" TargetMode="External"/><Relationship Id="rId5" Type="http://schemas.openxmlformats.org/officeDocument/2006/relationships/hyperlink" Target="https://huttenhower.sph.harvard.edu/galaxy" TargetMode="External"/><Relationship Id="rId6" Type="http://schemas.openxmlformats.org/officeDocument/2006/relationships/hyperlink" Target="https://bitbucket.org/biobakery/biobakery/wiki/biobakery_wiki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r-projec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metagenomics.anl.gov/metagenomics.cgi?page=Hom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4" Type="http://schemas.openxmlformats.org/officeDocument/2006/relationships/hyperlink" Target="https://www.rstudio.com/products/RStudio/#Desktop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rstudio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4" Type="http://schemas.openxmlformats.org/officeDocument/2006/relationships/hyperlink" Target="https://www.rstudio.com/products/RStudio/#Desktop" TargetMode="External"/><Relationship Id="rId5" Type="http://schemas.openxmlformats.org/officeDocument/2006/relationships/hyperlink" Target="http://www.r-statistics.com/tag/installr/" TargetMode="External"/><Relationship Id="rId6" Type="http://schemas.openxmlformats.org/officeDocument/2006/relationships/hyperlink" Target="https://cran.r-project.org/web/packages/installr/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rstudio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joey711.github.io/phyloseq/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oconductor.org/packages/release/bioc/html/phyloseq.html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joey711.github.io/shiny-phyloseq/" TargetMode="External"/><Relationship Id="rId3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cran.r-project.org/web/packages/vegan/index.html" TargetMode="External"/><Relationship Id="rId3" Type="http://schemas.openxmlformats.org/officeDocument/2006/relationships/hyperlink" Target="http://bioconductor.org/packages/release/bioc/html/DESeq2.htm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4" Type="http://schemas.openxmlformats.org/officeDocument/2006/relationships/hyperlink" Target="http://mygoblet.org/" TargetMode="External"/><Relationship Id="rId5" Type="http://schemas.openxmlformats.org/officeDocument/2006/relationships/hyperlink" Target="http://mygoblet.org/training-portal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biostars.org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nature.com/collections/qghhqm" TargetMode="External"/><Relationship Id="rId3" Type="http://schemas.openxmlformats.org/officeDocument/2006/relationships/hyperlink" Target="http://blogs.nature.com/methagora/2013/07/data-visualization-points-of-view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ebi.ac.uk/metagenomics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ebi.ac.uk/metagenomic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metagenomics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marbl/Krona/wik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556792"/>
            <a:ext cx="7704856" cy="302433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dirty="0"/>
              <a:t>Introduction to tools and approaches for analysing </a:t>
            </a:r>
            <a:r>
              <a:rPr lang="en-GB" sz="4400" dirty="0" smtClean="0"/>
              <a:t>and </a:t>
            </a:r>
            <a:r>
              <a:rPr lang="en-GB" sz="4400" dirty="0"/>
              <a:t>interpreting </a:t>
            </a:r>
            <a:r>
              <a:rPr lang="en-GB" sz="4400" dirty="0" err="1"/>
              <a:t>metagenomic</a:t>
            </a:r>
            <a:r>
              <a:rPr lang="en-GB" sz="4400" dirty="0"/>
              <a:t> datasets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9672" y="476672"/>
            <a:ext cx="7272808" cy="830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Metagenomics: From Bench to </a:t>
            </a:r>
            <a:r>
              <a:rPr lang="en-GB" sz="24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Data Analysis</a:t>
            </a:r>
            <a:endParaRPr lang="en-GB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Noto Serif" panose="02020600060500020200" pitchFamily="18" charset="0"/>
            </a:endParaRPr>
          </a:p>
          <a:p>
            <a:pPr algn="r"/>
            <a:r>
              <a:rPr lang="en-GB" sz="24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19</a:t>
            </a:r>
            <a:r>
              <a:rPr lang="en-GB" sz="2400" b="1" baseline="30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th</a:t>
            </a:r>
            <a:r>
              <a:rPr lang="en-GB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 </a:t>
            </a:r>
            <a:r>
              <a:rPr lang="en-GB" sz="24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- 23</a:t>
            </a:r>
            <a:r>
              <a:rPr lang="en-GB" sz="2400" b="1" baseline="30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rd</a:t>
            </a:r>
            <a:r>
              <a:rPr lang="en-GB" sz="24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  September 2016</a:t>
            </a:r>
            <a:endParaRPr lang="en-GB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Noto Serif" panose="02020600060500020200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9512" y="4149080"/>
            <a:ext cx="720080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Dr Mark Alston</a:t>
            </a:r>
          </a:p>
          <a:p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Computational Biologist, Organisms and Ecosystems </a:t>
            </a:r>
            <a:r>
              <a:rPr lang="en-GB" sz="2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Group</a:t>
            </a:r>
          </a:p>
          <a:p>
            <a:r>
              <a:rPr lang="en-GB" sz="2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mark.alston@earlham.ac.uk</a:t>
            </a:r>
            <a:endParaRPr lang="en-GB" sz="2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Noto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48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Basic </a:t>
            </a:r>
            <a:r>
              <a:rPr lang="en-GB" dirty="0" smtClean="0"/>
              <a:t>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Quality control and quality trimming of reads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Binning [classification]</a:t>
            </a:r>
          </a:p>
          <a:p>
            <a:pPr lvl="1"/>
            <a:endParaRPr lang="en-GB" sz="2000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Community profiling</a:t>
            </a:r>
          </a:p>
          <a:p>
            <a:pPr lvl="1"/>
            <a:endParaRPr lang="en-GB" sz="2000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Analyse and compare samples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6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Basic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Quality control and quality trimming of reads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Binning [classification]</a:t>
            </a:r>
          </a:p>
          <a:p>
            <a:pPr lvl="1"/>
            <a:endParaRPr lang="en-GB" sz="2000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Community profiling</a:t>
            </a:r>
          </a:p>
          <a:p>
            <a:pPr lvl="1"/>
            <a:endParaRPr lang="en-GB" sz="2000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Analyse and compare samples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87624" y="4581128"/>
            <a:ext cx="7344759" cy="1757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61F16"/>
              </a:buClr>
              <a:buFont typeface="Arial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61F16"/>
              </a:buClr>
              <a:buFont typeface="Arial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b="1" dirty="0" smtClean="0">
                <a:solidFill>
                  <a:schemeClr val="tx1"/>
                </a:solidFill>
              </a:rPr>
              <a:t>But: </a:t>
            </a:r>
          </a:p>
          <a:p>
            <a:pPr marL="0" indent="0">
              <a:buFont typeface="Arial"/>
              <a:buNone/>
            </a:pPr>
            <a:r>
              <a:rPr lang="en-US" sz="2200" b="1" dirty="0" smtClean="0">
                <a:solidFill>
                  <a:schemeClr val="tx1"/>
                </a:solidFill>
              </a:rPr>
              <a:t>Uploading big data sets is problematic</a:t>
            </a:r>
          </a:p>
          <a:p>
            <a:pPr marL="0" indent="0">
              <a:buFont typeface="Arial"/>
              <a:buNone/>
            </a:pPr>
            <a:r>
              <a:rPr lang="en-US" sz="2200" b="1" dirty="0" smtClean="0">
                <a:solidFill>
                  <a:schemeClr val="tx1"/>
                </a:solidFill>
              </a:rPr>
              <a:t>Constrained by the tools supplied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3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Basic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Quality control and quality trimming of reads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Binning [classification]</a:t>
            </a:r>
          </a:p>
          <a:p>
            <a:pPr lvl="1"/>
            <a:endParaRPr lang="en-GB" sz="2000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Community profiling</a:t>
            </a:r>
          </a:p>
          <a:p>
            <a:pPr lvl="1"/>
            <a:endParaRPr lang="en-GB" sz="2000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Analyse and compare samples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87624" y="4581128"/>
            <a:ext cx="7344759" cy="1757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61F16"/>
              </a:buClr>
              <a:buFont typeface="Arial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61F16"/>
              </a:buClr>
              <a:buFont typeface="Arial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b="1" dirty="0" smtClean="0">
                <a:solidFill>
                  <a:schemeClr val="tx1"/>
                </a:solidFill>
              </a:rPr>
              <a:t>But: </a:t>
            </a:r>
          </a:p>
          <a:p>
            <a:pPr marL="0" indent="0">
              <a:buFont typeface="Arial"/>
              <a:buNone/>
            </a:pPr>
            <a:r>
              <a:rPr lang="en-US" sz="2200" b="1" dirty="0" smtClean="0">
                <a:solidFill>
                  <a:schemeClr val="tx1"/>
                </a:solidFill>
              </a:rPr>
              <a:t>Uploading big data sets is problematic</a:t>
            </a:r>
          </a:p>
          <a:p>
            <a:pPr marL="0" indent="0">
              <a:buFont typeface="Arial"/>
              <a:buNone/>
            </a:pPr>
            <a:r>
              <a:rPr lang="en-US" sz="2200" b="1" dirty="0" smtClean="0">
                <a:solidFill>
                  <a:schemeClr val="tx1"/>
                </a:solidFill>
              </a:rPr>
              <a:t>Constrained by the tools supplied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393233">
            <a:off x="706280" y="2910929"/>
            <a:ext cx="7752126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Can</a:t>
            </a: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 use a webserver, but for ultimate flexibility over the analysis, work at the </a:t>
            </a:r>
            <a:r>
              <a:rPr lang="en-GB" sz="2000" b="1" i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command line</a:t>
            </a:r>
            <a:endParaRPr lang="en-GB" sz="2000" b="1" i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37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Command Line [gulp]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File manipulation [e.g. fix headers across many files]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Can record what you did [and repeat it, exactly]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Less tedious and less error-prone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Run commands on compute clusters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Others?</a:t>
            </a:r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75656" y="5589240"/>
            <a:ext cx="7272808" cy="575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61F16"/>
              </a:buClr>
              <a:buFont typeface="Arial"/>
              <a:buChar char="•"/>
              <a:defRPr sz="1800" kern="12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61F16"/>
              </a:buClr>
              <a:buFont typeface="Arial"/>
              <a:buChar char="–"/>
              <a:defRPr sz="1600" kern="1200">
                <a:solidFill>
                  <a:srgbClr val="4E515A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hlinkClick r:id="rId2"/>
              </a:rPr>
              <a:t>http://ivory.idyll.org/blog/2013-sesync-meeting.html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81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Basic </a:t>
            </a:r>
            <a:r>
              <a:rPr lang="en-GB" dirty="0" smtClean="0"/>
              <a:t>Workflow: YOU decide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568952" cy="5373216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GB" sz="2600" dirty="0">
                <a:solidFill>
                  <a:schemeClr val="tx1"/>
                </a:solidFill>
              </a:rPr>
              <a:t>Quality control and quality trimming of reads [</a:t>
            </a:r>
            <a:r>
              <a:rPr lang="en-GB" sz="2600" dirty="0" err="1">
                <a:solidFill>
                  <a:schemeClr val="tx1"/>
                </a:solidFill>
              </a:rPr>
              <a:t>cutadapt</a:t>
            </a:r>
            <a:r>
              <a:rPr lang="en-GB" sz="2600" dirty="0">
                <a:solidFill>
                  <a:schemeClr val="tx1"/>
                </a:solidFill>
              </a:rPr>
              <a:t>, FASTQC]</a:t>
            </a:r>
          </a:p>
          <a:p>
            <a:pPr lvl="1"/>
            <a:r>
              <a:rPr lang="en-GB" sz="2100" dirty="0">
                <a:hlinkClick r:id="rId3"/>
              </a:rPr>
              <a:t>http://www.bioinformatics.babraham.ac.uk/projects/trim_galore/</a:t>
            </a:r>
            <a:r>
              <a:rPr lang="en-GB" sz="2100" dirty="0"/>
              <a:t> </a:t>
            </a:r>
          </a:p>
          <a:p>
            <a:endParaRPr lang="en-GB" sz="3000" dirty="0"/>
          </a:p>
          <a:p>
            <a:r>
              <a:rPr lang="en-GB" sz="2600" dirty="0">
                <a:solidFill>
                  <a:schemeClr val="tx1"/>
                </a:solidFill>
              </a:rPr>
              <a:t>Assembly of </a:t>
            </a:r>
            <a:r>
              <a:rPr lang="en-GB" sz="2600" dirty="0" smtClean="0">
                <a:solidFill>
                  <a:schemeClr val="tx1"/>
                </a:solidFill>
              </a:rPr>
              <a:t>reads</a:t>
            </a:r>
          </a:p>
          <a:p>
            <a:pPr lvl="1"/>
            <a:r>
              <a:rPr lang="en-GB" sz="2100" dirty="0" smtClean="0">
                <a:solidFill>
                  <a:schemeClr val="tx1"/>
                </a:solidFill>
              </a:rPr>
              <a:t>e.g. IDBA-UD</a:t>
            </a:r>
            <a:r>
              <a:rPr lang="en-GB" sz="2100" dirty="0">
                <a:solidFill>
                  <a:schemeClr val="tx1"/>
                </a:solidFill>
              </a:rPr>
              <a:t>, meta-velvet etc.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sz="2600" dirty="0">
                <a:solidFill>
                  <a:schemeClr val="tx1"/>
                </a:solidFill>
              </a:rPr>
              <a:t>Binning [classification</a:t>
            </a:r>
            <a:r>
              <a:rPr lang="en-GB" sz="2600" dirty="0" smtClean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GB" sz="2100" dirty="0" smtClean="0">
                <a:solidFill>
                  <a:schemeClr val="tx1"/>
                </a:solidFill>
              </a:rPr>
              <a:t>similarity-based or composition-based</a:t>
            </a:r>
            <a:endParaRPr lang="en-GB" sz="2100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r>
              <a:rPr lang="en-GB" sz="2600" dirty="0">
                <a:solidFill>
                  <a:schemeClr val="tx1"/>
                </a:solidFill>
              </a:rPr>
              <a:t>Community </a:t>
            </a:r>
            <a:r>
              <a:rPr lang="en-GB" sz="2600" dirty="0" smtClean="0">
                <a:solidFill>
                  <a:schemeClr val="tx1"/>
                </a:solidFill>
              </a:rPr>
              <a:t>profiling</a:t>
            </a:r>
          </a:p>
          <a:p>
            <a:pPr lvl="1"/>
            <a:r>
              <a:rPr lang="en-GB" sz="2100" dirty="0" smtClean="0">
                <a:solidFill>
                  <a:schemeClr val="tx1"/>
                </a:solidFill>
              </a:rPr>
              <a:t>counts </a:t>
            </a:r>
            <a:r>
              <a:rPr lang="en-GB" sz="2100" dirty="0">
                <a:solidFill>
                  <a:schemeClr val="tx1"/>
                </a:solidFill>
              </a:rPr>
              <a:t>of </a:t>
            </a:r>
            <a:r>
              <a:rPr lang="en-GB" sz="2100" dirty="0" smtClean="0">
                <a:solidFill>
                  <a:schemeClr val="tx1"/>
                </a:solidFill>
              </a:rPr>
              <a:t>OTUs/taxa/functions and contingency </a:t>
            </a:r>
            <a:r>
              <a:rPr lang="en-GB" sz="2100" dirty="0">
                <a:solidFill>
                  <a:schemeClr val="tx1"/>
                </a:solidFill>
              </a:rPr>
              <a:t>tables</a:t>
            </a: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r>
              <a:rPr lang="en-GB" sz="2600" dirty="0">
                <a:solidFill>
                  <a:schemeClr val="tx1"/>
                </a:solidFill>
              </a:rPr>
              <a:t>Analyse and compare </a:t>
            </a:r>
            <a:r>
              <a:rPr lang="en-GB" sz="2600" dirty="0" smtClean="0">
                <a:solidFill>
                  <a:schemeClr val="tx1"/>
                </a:solidFill>
              </a:rPr>
              <a:t>samples </a:t>
            </a:r>
          </a:p>
          <a:p>
            <a:pPr lvl="1"/>
            <a:r>
              <a:rPr lang="en-GB" sz="2100" dirty="0" smtClean="0">
                <a:solidFill>
                  <a:schemeClr val="tx1"/>
                </a:solidFill>
              </a:rPr>
              <a:t>relative </a:t>
            </a:r>
            <a:r>
              <a:rPr lang="en-GB" sz="2100" dirty="0">
                <a:solidFill>
                  <a:schemeClr val="tx1"/>
                </a:solidFill>
              </a:rPr>
              <a:t>abundance, </a:t>
            </a:r>
            <a:r>
              <a:rPr lang="en-GB" sz="2100" dirty="0" err="1">
                <a:solidFill>
                  <a:schemeClr val="tx1"/>
                </a:solidFill>
              </a:rPr>
              <a:t>heatmaps</a:t>
            </a:r>
            <a:r>
              <a:rPr lang="en-GB" sz="2100" dirty="0">
                <a:solidFill>
                  <a:schemeClr val="tx1"/>
                </a:solidFill>
              </a:rPr>
              <a:t>, </a:t>
            </a:r>
            <a:r>
              <a:rPr lang="en-GB" sz="2100" dirty="0" smtClean="0">
                <a:solidFill>
                  <a:schemeClr val="tx1"/>
                </a:solidFill>
              </a:rPr>
              <a:t>ordination, statistical significance</a:t>
            </a:r>
            <a:endParaRPr lang="en-GB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Basic </a:t>
            </a:r>
            <a:r>
              <a:rPr lang="en-GB" dirty="0" smtClean="0"/>
              <a:t>Workflow: YOU decide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568952" cy="5373216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Quality control and quality trimming of reads [</a:t>
            </a:r>
            <a:r>
              <a:rPr lang="en-GB" sz="2600" dirty="0" err="1">
                <a:solidFill>
                  <a:schemeClr val="bg1">
                    <a:lumMod val="65000"/>
                  </a:schemeClr>
                </a:solidFill>
              </a:rPr>
              <a:t>cutadapt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, FASTQC]</a:t>
            </a:r>
          </a:p>
          <a:p>
            <a:pPr lvl="1"/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http://www.bioinformatics.babraham.ac.uk/projects/trim_galore/ </a:t>
            </a:r>
          </a:p>
          <a:p>
            <a:endParaRPr lang="en-GB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Assembly of </a:t>
            </a:r>
            <a:r>
              <a:rPr lang="en-GB" sz="2600" dirty="0" smtClean="0">
                <a:solidFill>
                  <a:schemeClr val="bg1">
                    <a:lumMod val="65000"/>
                  </a:schemeClr>
                </a:solidFill>
              </a:rPr>
              <a:t>reads</a:t>
            </a:r>
          </a:p>
          <a:p>
            <a:pPr lvl="1"/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e.g. IDBA-UD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, meta-velvet etc.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b="1" dirty="0">
                <a:solidFill>
                  <a:schemeClr val="tx1"/>
                </a:solidFill>
              </a:rPr>
              <a:t>Binning [classification</a:t>
            </a:r>
            <a:r>
              <a:rPr lang="en-GB" sz="2600" b="1" dirty="0" smtClean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GB" sz="2100" b="1" dirty="0" smtClean="0">
                <a:solidFill>
                  <a:schemeClr val="tx1"/>
                </a:solidFill>
              </a:rPr>
              <a:t>similarity-based or composition-based</a:t>
            </a:r>
            <a:endParaRPr lang="en-GB" sz="2100" b="1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Community </a:t>
            </a:r>
            <a:r>
              <a:rPr lang="en-GB" sz="2600" dirty="0" smtClean="0">
                <a:solidFill>
                  <a:schemeClr val="bg1">
                    <a:lumMod val="65000"/>
                  </a:schemeClr>
                </a:solidFill>
              </a:rPr>
              <a:t>profiling</a:t>
            </a:r>
          </a:p>
          <a:p>
            <a:pPr lvl="1"/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counts 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of </a:t>
            </a:r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OTUs/taxa/functions and contingency 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tables</a:t>
            </a:r>
          </a:p>
          <a:p>
            <a:pPr lvl="1"/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Analyse and compare </a:t>
            </a:r>
            <a:r>
              <a:rPr lang="en-GB" sz="2600" dirty="0" smtClean="0">
                <a:solidFill>
                  <a:schemeClr val="bg1">
                    <a:lumMod val="65000"/>
                  </a:schemeClr>
                </a:solidFill>
              </a:rPr>
              <a:t>samples </a:t>
            </a:r>
          </a:p>
          <a:p>
            <a:pPr lvl="1"/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relative 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abundance, </a:t>
            </a:r>
            <a:r>
              <a:rPr lang="en-GB" sz="2100" dirty="0" err="1">
                <a:solidFill>
                  <a:schemeClr val="bg1">
                    <a:lumMod val="65000"/>
                  </a:schemeClr>
                </a:solidFill>
              </a:rPr>
              <a:t>heatmaps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ordination, statistical significance</a:t>
            </a:r>
            <a:endParaRPr lang="en-GB" sz="2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4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Binning [classification] of </a:t>
            </a:r>
            <a:r>
              <a:rPr lang="en-GB" dirty="0" smtClean="0"/>
              <a:t>Reads in </a:t>
            </a:r>
            <a:r>
              <a:rPr lang="en-GB" dirty="0" err="1"/>
              <a:t>Metagenomic</a:t>
            </a:r>
            <a:r>
              <a:rPr lang="en-GB" dirty="0"/>
              <a:t> </a:t>
            </a:r>
            <a:r>
              <a:rPr lang="en-GB" dirty="0" smtClean="0"/>
              <a:t>Datasets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1800200"/>
          </a:xfrm>
        </p:spPr>
        <p:txBody>
          <a:bodyPr>
            <a:normAutofit fontScale="92500" lnSpcReduction="20000"/>
          </a:bodyPr>
          <a:lstStyle/>
          <a:p>
            <a:r>
              <a:rPr lang="en-GB" sz="4000" b="1" dirty="0">
                <a:solidFill>
                  <a:prstClr val="black"/>
                </a:solidFill>
              </a:rPr>
              <a:t>Similarity-based (reference sequences)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MEGAN: BLAST [Diamond, RapSearch2], LCA algorithm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Mothur</a:t>
            </a:r>
            <a:r>
              <a:rPr lang="en-GB" sz="1900" dirty="0">
                <a:solidFill>
                  <a:prstClr val="black"/>
                </a:solidFill>
              </a:rPr>
              <a:t> &amp; </a:t>
            </a:r>
            <a:r>
              <a:rPr lang="en-GB" sz="1900" dirty="0" err="1">
                <a:solidFill>
                  <a:prstClr val="black"/>
                </a:solidFill>
              </a:rPr>
              <a:t>Qiime</a:t>
            </a:r>
            <a:r>
              <a:rPr lang="en-GB" sz="1900" dirty="0">
                <a:solidFill>
                  <a:prstClr val="black"/>
                </a:solidFill>
              </a:rPr>
              <a:t> (16S amplicons): </a:t>
            </a:r>
            <a:r>
              <a:rPr lang="en-GB" sz="1900" dirty="0" err="1">
                <a:solidFill>
                  <a:prstClr val="black"/>
                </a:solidFill>
              </a:rPr>
              <a:t>Greengenes</a:t>
            </a:r>
            <a:r>
              <a:rPr lang="en-GB" sz="1900" dirty="0">
                <a:solidFill>
                  <a:prstClr val="black"/>
                </a:solidFill>
              </a:rPr>
              <a:t>, SILVA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MG-RAST (web-server): mainly BLAST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MetaPhyler</a:t>
            </a:r>
            <a:r>
              <a:rPr lang="en-GB" sz="1900" dirty="0">
                <a:solidFill>
                  <a:prstClr val="black"/>
                </a:solidFill>
              </a:rPr>
              <a:t>: phylogenetic marker genes, BLAST 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36992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Binning [classification] of Reads </a:t>
            </a:r>
            <a:r>
              <a:rPr lang="en-GB" dirty="0" smtClean="0"/>
              <a:t>in </a:t>
            </a:r>
            <a:r>
              <a:rPr lang="en-GB" dirty="0" err="1"/>
              <a:t>Metagenomic</a:t>
            </a:r>
            <a:r>
              <a:rPr lang="en-GB" dirty="0"/>
              <a:t> </a:t>
            </a:r>
            <a:r>
              <a:rPr lang="en-GB" dirty="0" smtClean="0"/>
              <a:t>Datasets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3672408"/>
          </a:xfrm>
        </p:spPr>
        <p:txBody>
          <a:bodyPr>
            <a:normAutofit fontScale="85000" lnSpcReduction="20000"/>
          </a:bodyPr>
          <a:lstStyle/>
          <a:p>
            <a:r>
              <a:rPr lang="en-GB" sz="4000" b="1" dirty="0">
                <a:solidFill>
                  <a:prstClr val="black"/>
                </a:solidFill>
              </a:rPr>
              <a:t>Similarity-based (reference sequences)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MEGAN: BLAST [Diamond, RapSearch2], LCA algorithm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Mothur</a:t>
            </a:r>
            <a:r>
              <a:rPr lang="en-GB" sz="1900" dirty="0">
                <a:solidFill>
                  <a:prstClr val="black"/>
                </a:solidFill>
              </a:rPr>
              <a:t> &amp; </a:t>
            </a:r>
            <a:r>
              <a:rPr lang="en-GB" sz="1900" dirty="0" err="1">
                <a:solidFill>
                  <a:prstClr val="black"/>
                </a:solidFill>
              </a:rPr>
              <a:t>Qiime</a:t>
            </a:r>
            <a:r>
              <a:rPr lang="en-GB" sz="1900" dirty="0">
                <a:solidFill>
                  <a:prstClr val="black"/>
                </a:solidFill>
              </a:rPr>
              <a:t> (16S amplicons): </a:t>
            </a:r>
            <a:r>
              <a:rPr lang="en-GB" sz="1900" dirty="0" err="1">
                <a:solidFill>
                  <a:prstClr val="black"/>
                </a:solidFill>
              </a:rPr>
              <a:t>Greengenes</a:t>
            </a:r>
            <a:r>
              <a:rPr lang="en-GB" sz="1900" dirty="0">
                <a:solidFill>
                  <a:prstClr val="black"/>
                </a:solidFill>
              </a:rPr>
              <a:t>, SILVA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MG-RAST (web-server): mainly BLAST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MetaPhyler</a:t>
            </a:r>
            <a:r>
              <a:rPr lang="en-GB" sz="1900" dirty="0">
                <a:solidFill>
                  <a:prstClr val="black"/>
                </a:solidFill>
              </a:rPr>
              <a:t>: phylogenetic marker genes, BLAST 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Composition-based (properties of sequences)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TETRA (</a:t>
            </a:r>
            <a:r>
              <a:rPr lang="en-GB" sz="1900" dirty="0" err="1">
                <a:solidFill>
                  <a:prstClr val="black"/>
                </a:solidFill>
              </a:rPr>
              <a:t>tetranucleotide</a:t>
            </a:r>
            <a:r>
              <a:rPr lang="en-GB" sz="1900" dirty="0">
                <a:solidFill>
                  <a:prstClr val="black"/>
                </a:solidFill>
              </a:rPr>
              <a:t> frequency - </a:t>
            </a:r>
            <a:r>
              <a:rPr lang="en-GB" sz="1900" dirty="0">
                <a:solidFill>
                  <a:prstClr val="black"/>
                </a:solidFill>
                <a:hlinkClick r:id="rId3"/>
              </a:rPr>
              <a:t>http://www.megx.net/tetra</a:t>
            </a:r>
            <a:r>
              <a:rPr lang="en-GB" sz="1900" dirty="0">
                <a:solidFill>
                  <a:prstClr val="black"/>
                </a:solidFill>
              </a:rPr>
              <a:t>  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Naïve Bayesian Classification Tool (</a:t>
            </a:r>
            <a:r>
              <a:rPr lang="en-GB" sz="1900" dirty="0">
                <a:solidFill>
                  <a:prstClr val="black"/>
                </a:solidFill>
                <a:hlinkClick r:id="rId4"/>
              </a:rPr>
              <a:t>http://nbc.ece.drexel.edu</a:t>
            </a:r>
            <a:r>
              <a:rPr lang="en-GB" sz="1900" dirty="0">
                <a:solidFill>
                  <a:prstClr val="black"/>
                </a:solidFill>
              </a:rPr>
              <a:t> )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PhyloPythiaS</a:t>
            </a:r>
            <a:r>
              <a:rPr lang="en-GB" sz="1900" dirty="0">
                <a:solidFill>
                  <a:prstClr val="black"/>
                </a:solidFill>
              </a:rPr>
              <a:t> (SVMs) 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FOCUS (</a:t>
            </a:r>
            <a:r>
              <a:rPr lang="en-GB" sz="1900" dirty="0">
                <a:solidFill>
                  <a:prstClr val="black"/>
                </a:solidFill>
                <a:hlinkClick r:id="rId5"/>
              </a:rPr>
              <a:t>http://sourceforge.net/projects/metagenomefocus/</a:t>
            </a:r>
            <a:r>
              <a:rPr lang="en-GB" sz="1900" dirty="0">
                <a:solidFill>
                  <a:prstClr val="black"/>
                </a:solidFill>
              </a:rPr>
              <a:t> )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0370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Binning [classification] of </a:t>
            </a:r>
            <a:r>
              <a:rPr lang="en-GB" dirty="0" smtClean="0"/>
              <a:t>Reads in </a:t>
            </a:r>
            <a:r>
              <a:rPr lang="en-GB" dirty="0" err="1"/>
              <a:t>Metagenomic</a:t>
            </a:r>
            <a:r>
              <a:rPr lang="en-GB" dirty="0"/>
              <a:t> </a:t>
            </a:r>
            <a:r>
              <a:rPr lang="en-GB" dirty="0" smtClean="0"/>
              <a:t>Datasets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5256584"/>
          </a:xfrm>
        </p:spPr>
        <p:txBody>
          <a:bodyPr>
            <a:normAutofit fontScale="85000" lnSpcReduction="20000"/>
          </a:bodyPr>
          <a:lstStyle/>
          <a:p>
            <a:r>
              <a:rPr lang="en-GB" sz="4000" b="1" dirty="0">
                <a:solidFill>
                  <a:prstClr val="black"/>
                </a:solidFill>
              </a:rPr>
              <a:t>Similarity-based (reference sequences)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MEGAN: BLAST [Diamond, RapSearch2], LCA algorithm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Mothur</a:t>
            </a:r>
            <a:r>
              <a:rPr lang="en-GB" sz="1900" dirty="0">
                <a:solidFill>
                  <a:prstClr val="black"/>
                </a:solidFill>
              </a:rPr>
              <a:t> &amp; </a:t>
            </a:r>
            <a:r>
              <a:rPr lang="en-GB" sz="1900" dirty="0" err="1">
                <a:solidFill>
                  <a:prstClr val="black"/>
                </a:solidFill>
              </a:rPr>
              <a:t>Qiime</a:t>
            </a:r>
            <a:r>
              <a:rPr lang="en-GB" sz="1900" dirty="0">
                <a:solidFill>
                  <a:prstClr val="black"/>
                </a:solidFill>
              </a:rPr>
              <a:t> (16S amplicons): </a:t>
            </a:r>
            <a:r>
              <a:rPr lang="en-GB" sz="1900" dirty="0" err="1">
                <a:solidFill>
                  <a:prstClr val="black"/>
                </a:solidFill>
              </a:rPr>
              <a:t>Greengenes</a:t>
            </a:r>
            <a:r>
              <a:rPr lang="en-GB" sz="1900" dirty="0">
                <a:solidFill>
                  <a:prstClr val="black"/>
                </a:solidFill>
              </a:rPr>
              <a:t>, SILVA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MG-RAST (web-server): mainly BLAST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MetaPhyler</a:t>
            </a:r>
            <a:r>
              <a:rPr lang="en-GB" sz="1900" dirty="0">
                <a:solidFill>
                  <a:prstClr val="black"/>
                </a:solidFill>
              </a:rPr>
              <a:t>: phylogenetic marker genes, BLAST 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Composition-based (properties of sequences)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TETRA (</a:t>
            </a:r>
            <a:r>
              <a:rPr lang="en-GB" sz="1900" dirty="0" err="1">
                <a:solidFill>
                  <a:prstClr val="black"/>
                </a:solidFill>
              </a:rPr>
              <a:t>tetranucleotide</a:t>
            </a:r>
            <a:r>
              <a:rPr lang="en-GB" sz="1900" dirty="0">
                <a:solidFill>
                  <a:prstClr val="black"/>
                </a:solidFill>
              </a:rPr>
              <a:t> frequency - </a:t>
            </a:r>
            <a:r>
              <a:rPr lang="en-GB" sz="1900" dirty="0">
                <a:solidFill>
                  <a:prstClr val="black"/>
                </a:solidFill>
                <a:hlinkClick r:id="rId3"/>
              </a:rPr>
              <a:t>http://www.megx.net/tetra</a:t>
            </a:r>
            <a:r>
              <a:rPr lang="en-GB" sz="1900" dirty="0">
                <a:solidFill>
                  <a:prstClr val="black"/>
                </a:solidFill>
              </a:rPr>
              <a:t>  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Naïve Bayesian Classification Tool (</a:t>
            </a:r>
            <a:r>
              <a:rPr lang="en-GB" sz="1900" dirty="0">
                <a:solidFill>
                  <a:prstClr val="black"/>
                </a:solidFill>
                <a:hlinkClick r:id="rId4"/>
              </a:rPr>
              <a:t>http://nbc.ece.drexel.edu</a:t>
            </a:r>
            <a:r>
              <a:rPr lang="en-GB" sz="1900" dirty="0">
                <a:solidFill>
                  <a:prstClr val="black"/>
                </a:solidFill>
              </a:rPr>
              <a:t> )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PhyloPythiaS</a:t>
            </a:r>
            <a:r>
              <a:rPr lang="en-GB" sz="1900" dirty="0">
                <a:solidFill>
                  <a:prstClr val="black"/>
                </a:solidFill>
              </a:rPr>
              <a:t> (SVMs) 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FOCUS (</a:t>
            </a:r>
            <a:r>
              <a:rPr lang="en-GB" sz="1900" dirty="0">
                <a:solidFill>
                  <a:prstClr val="black"/>
                </a:solidFill>
                <a:hlinkClick r:id="rId5"/>
              </a:rPr>
              <a:t>http://sourceforge.net/projects/metagenomefocus/</a:t>
            </a:r>
            <a:r>
              <a:rPr lang="en-GB" sz="1900" dirty="0">
                <a:solidFill>
                  <a:prstClr val="black"/>
                </a:solidFill>
              </a:rPr>
              <a:t> )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Hybrid approaches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PhymmBL</a:t>
            </a:r>
            <a:r>
              <a:rPr lang="en-GB" sz="1900" dirty="0">
                <a:solidFill>
                  <a:prstClr val="black"/>
                </a:solidFill>
              </a:rPr>
              <a:t> (IMMs + BLAST - </a:t>
            </a:r>
            <a:r>
              <a:rPr lang="en-GB" sz="1900" dirty="0">
                <a:solidFill>
                  <a:prstClr val="black"/>
                </a:solidFill>
                <a:hlinkClick r:id="rId6"/>
              </a:rPr>
              <a:t>https://ccb.jhu.edu/software/phymmbl/index.shtml</a:t>
            </a:r>
            <a:r>
              <a:rPr lang="en-GB" sz="1900" dirty="0">
                <a:solidFill>
                  <a:prstClr val="black"/>
                </a:solidFill>
              </a:rPr>
              <a:t> 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NB-BL (Naïve Bayes + BLAST): part of Fragment Classification Package (FCP: </a:t>
            </a:r>
            <a:r>
              <a:rPr lang="en-GB" sz="1900" dirty="0">
                <a:solidFill>
                  <a:prstClr val="black"/>
                </a:solidFill>
                <a:hlinkClick r:id="rId7"/>
              </a:rPr>
              <a:t>http://kiwi.cs.dal.ca/Software/FCP</a:t>
            </a:r>
            <a:r>
              <a:rPr lang="en-GB" sz="1900" dirty="0">
                <a:solidFill>
                  <a:prstClr val="black"/>
                </a:solidFill>
              </a:rPr>
              <a:t>)</a:t>
            </a: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81417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Binning [classification] of Reads </a:t>
            </a:r>
            <a:r>
              <a:rPr lang="en-GB" dirty="0" smtClean="0"/>
              <a:t>in </a:t>
            </a:r>
            <a:r>
              <a:rPr lang="en-GB" dirty="0" err="1"/>
              <a:t>Metagenomic</a:t>
            </a:r>
            <a:r>
              <a:rPr lang="en-GB" dirty="0"/>
              <a:t> </a:t>
            </a:r>
            <a:r>
              <a:rPr lang="en-GB" dirty="0" smtClean="0"/>
              <a:t>Datasets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5256584"/>
          </a:xfrm>
        </p:spPr>
        <p:txBody>
          <a:bodyPr>
            <a:normAutofit fontScale="85000" lnSpcReduction="20000"/>
          </a:bodyPr>
          <a:lstStyle/>
          <a:p>
            <a:r>
              <a:rPr lang="en-GB" sz="4000" b="1" dirty="0">
                <a:solidFill>
                  <a:prstClr val="black"/>
                </a:solidFill>
              </a:rPr>
              <a:t>Similarity-based (reference sequences)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MEGAN: BLAST [Diamond, RapSearch2], LCA algorithm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Mothur</a:t>
            </a:r>
            <a:r>
              <a:rPr lang="en-GB" sz="1900" dirty="0">
                <a:solidFill>
                  <a:prstClr val="black"/>
                </a:solidFill>
              </a:rPr>
              <a:t> &amp; </a:t>
            </a:r>
            <a:r>
              <a:rPr lang="en-GB" sz="1900" dirty="0" err="1">
                <a:solidFill>
                  <a:prstClr val="black"/>
                </a:solidFill>
              </a:rPr>
              <a:t>Qiime</a:t>
            </a:r>
            <a:r>
              <a:rPr lang="en-GB" sz="1900" dirty="0">
                <a:solidFill>
                  <a:prstClr val="black"/>
                </a:solidFill>
              </a:rPr>
              <a:t> (16S amplicons): </a:t>
            </a:r>
            <a:r>
              <a:rPr lang="en-GB" sz="1900" dirty="0" err="1">
                <a:solidFill>
                  <a:prstClr val="black"/>
                </a:solidFill>
              </a:rPr>
              <a:t>Greengenes</a:t>
            </a:r>
            <a:r>
              <a:rPr lang="en-GB" sz="1900" dirty="0">
                <a:solidFill>
                  <a:prstClr val="black"/>
                </a:solidFill>
              </a:rPr>
              <a:t>, SILVA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MG-RAST (web-server): mainly BLAST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MetaPhyler</a:t>
            </a:r>
            <a:r>
              <a:rPr lang="en-GB" sz="1900" dirty="0">
                <a:solidFill>
                  <a:prstClr val="black"/>
                </a:solidFill>
              </a:rPr>
              <a:t>: phylogenetic marker genes, BLAST 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Composition-based (properties of sequences)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TETRA (</a:t>
            </a:r>
            <a:r>
              <a:rPr lang="en-GB" sz="1900" dirty="0" err="1">
                <a:solidFill>
                  <a:prstClr val="black"/>
                </a:solidFill>
              </a:rPr>
              <a:t>tetranucleotide</a:t>
            </a:r>
            <a:r>
              <a:rPr lang="en-GB" sz="1900" dirty="0">
                <a:solidFill>
                  <a:prstClr val="black"/>
                </a:solidFill>
              </a:rPr>
              <a:t> frequency - </a:t>
            </a:r>
            <a:r>
              <a:rPr lang="en-GB" sz="1900" dirty="0">
                <a:solidFill>
                  <a:prstClr val="black"/>
                </a:solidFill>
                <a:hlinkClick r:id="rId2"/>
              </a:rPr>
              <a:t>http://www.megx.net/tetra</a:t>
            </a:r>
            <a:r>
              <a:rPr lang="en-GB" sz="1900" dirty="0">
                <a:solidFill>
                  <a:prstClr val="black"/>
                </a:solidFill>
              </a:rPr>
              <a:t>  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Naïve Bayesian Classification Tool (</a:t>
            </a:r>
            <a:r>
              <a:rPr lang="en-GB" sz="1900" dirty="0">
                <a:solidFill>
                  <a:prstClr val="black"/>
                </a:solidFill>
                <a:hlinkClick r:id="rId3"/>
              </a:rPr>
              <a:t>http://nbc.ece.drexel.edu</a:t>
            </a:r>
            <a:r>
              <a:rPr lang="en-GB" sz="1900" dirty="0">
                <a:solidFill>
                  <a:prstClr val="black"/>
                </a:solidFill>
              </a:rPr>
              <a:t> )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PhyloPythiaS</a:t>
            </a:r>
            <a:r>
              <a:rPr lang="en-GB" sz="1900" dirty="0">
                <a:solidFill>
                  <a:prstClr val="black"/>
                </a:solidFill>
              </a:rPr>
              <a:t> (SVMs) 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FOCUS (</a:t>
            </a:r>
            <a:r>
              <a:rPr lang="en-GB" sz="1900" dirty="0">
                <a:solidFill>
                  <a:prstClr val="black"/>
                </a:solidFill>
                <a:hlinkClick r:id="rId4"/>
              </a:rPr>
              <a:t>http://sourceforge.net/projects/metagenomefocus/</a:t>
            </a:r>
            <a:r>
              <a:rPr lang="en-GB" sz="1900" dirty="0">
                <a:solidFill>
                  <a:prstClr val="black"/>
                </a:solidFill>
              </a:rPr>
              <a:t> )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Hybrid approaches</a:t>
            </a:r>
          </a:p>
          <a:p>
            <a:pPr lvl="1"/>
            <a:r>
              <a:rPr lang="en-GB" sz="1900" dirty="0" err="1">
                <a:solidFill>
                  <a:prstClr val="black"/>
                </a:solidFill>
              </a:rPr>
              <a:t>PhymmBL</a:t>
            </a:r>
            <a:r>
              <a:rPr lang="en-GB" sz="1900" dirty="0">
                <a:solidFill>
                  <a:prstClr val="black"/>
                </a:solidFill>
              </a:rPr>
              <a:t> (IMMs + BLAST - </a:t>
            </a:r>
            <a:r>
              <a:rPr lang="en-GB" sz="1900" dirty="0">
                <a:solidFill>
                  <a:prstClr val="black"/>
                </a:solidFill>
                <a:hlinkClick r:id="rId5"/>
              </a:rPr>
              <a:t>https://ccb.jhu.edu/software/phymmbl/index.shtml</a:t>
            </a:r>
            <a:r>
              <a:rPr lang="en-GB" sz="1900" dirty="0">
                <a:solidFill>
                  <a:prstClr val="black"/>
                </a:solidFill>
              </a:rPr>
              <a:t> )</a:t>
            </a:r>
          </a:p>
          <a:p>
            <a:pPr lvl="1"/>
            <a:r>
              <a:rPr lang="en-GB" sz="1900" dirty="0">
                <a:solidFill>
                  <a:prstClr val="black"/>
                </a:solidFill>
              </a:rPr>
              <a:t>NB-BL (Naïve Bayes + BLAST): part of Fragment Classification Package (FCP: </a:t>
            </a:r>
            <a:r>
              <a:rPr lang="en-GB" sz="1900" dirty="0">
                <a:solidFill>
                  <a:prstClr val="black"/>
                </a:solidFill>
                <a:hlinkClick r:id="rId6"/>
              </a:rPr>
              <a:t>http://kiwi.cs.dal.ca/Software/FCP</a:t>
            </a:r>
            <a:r>
              <a:rPr lang="en-GB" sz="1900" dirty="0">
                <a:solidFill>
                  <a:prstClr val="black"/>
                </a:solidFill>
              </a:rPr>
              <a:t>)</a:t>
            </a:r>
          </a:p>
          <a:p>
            <a:endParaRPr lang="en-GB" sz="1700" dirty="0"/>
          </a:p>
        </p:txBody>
      </p:sp>
      <p:sp>
        <p:nvSpPr>
          <p:cNvPr id="4" name="TextBox 3"/>
          <p:cNvSpPr txBox="1"/>
          <p:nvPr/>
        </p:nvSpPr>
        <p:spPr>
          <a:xfrm rot="20212204">
            <a:off x="1888219" y="2814276"/>
            <a:ext cx="547024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500" dirty="0" smtClean="0">
                <a:solidFill>
                  <a:prstClr val="black"/>
                </a:solidFill>
                <a:latin typeface="Roboto"/>
              </a:rPr>
              <a:t>Which one should I use?</a:t>
            </a:r>
            <a:endParaRPr lang="en-GB" sz="4500" dirty="0">
              <a:solidFill>
                <a:prstClr val="black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01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Noto Serif"/>
              </a:rPr>
              <a:t>Outline</a:t>
            </a:r>
            <a:endParaRPr lang="en-GB" dirty="0">
              <a:latin typeface="Noto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Basic analytical </a:t>
            </a:r>
            <a:r>
              <a:rPr lang="en-GB" dirty="0" smtClean="0">
                <a:solidFill>
                  <a:prstClr val="black"/>
                </a:solidFill>
              </a:rPr>
              <a:t>workflow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 smtClean="0">
              <a:solidFill>
                <a:prstClr val="black"/>
              </a:solidFill>
            </a:endParaRPr>
          </a:p>
          <a:p>
            <a:r>
              <a:rPr lang="en-GB" dirty="0" smtClean="0">
                <a:solidFill>
                  <a:prstClr val="black"/>
                </a:solidFill>
              </a:rPr>
              <a:t>How </a:t>
            </a:r>
            <a:r>
              <a:rPr lang="en-GB" dirty="0">
                <a:solidFill>
                  <a:prstClr val="black"/>
                </a:solidFill>
              </a:rPr>
              <a:t>best to implement that </a:t>
            </a:r>
            <a:r>
              <a:rPr lang="en-GB" dirty="0" smtClean="0">
                <a:solidFill>
                  <a:prstClr val="black"/>
                </a:solidFill>
              </a:rPr>
              <a:t>workflow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 smtClean="0">
              <a:solidFill>
                <a:prstClr val="black"/>
              </a:solidFill>
            </a:endParaRPr>
          </a:p>
          <a:p>
            <a:r>
              <a:rPr lang="en-GB" dirty="0" smtClean="0">
                <a:solidFill>
                  <a:prstClr val="black"/>
                </a:solidFill>
              </a:rPr>
              <a:t>Closer </a:t>
            </a:r>
            <a:r>
              <a:rPr lang="en-GB" dirty="0">
                <a:solidFill>
                  <a:prstClr val="black"/>
                </a:solidFill>
              </a:rPr>
              <a:t>look at some key steps – decisions, decisions</a:t>
            </a:r>
            <a:r>
              <a:rPr lang="en-GB" dirty="0" smtClean="0">
                <a:solidFill>
                  <a:prstClr val="black"/>
                </a:solidFill>
              </a:rPr>
              <a:t>…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 smtClean="0">
              <a:solidFill>
                <a:prstClr val="black"/>
              </a:solidFill>
            </a:endParaRPr>
          </a:p>
          <a:p>
            <a:r>
              <a:rPr lang="en-GB" dirty="0" smtClean="0">
                <a:solidFill>
                  <a:prstClr val="black"/>
                </a:solidFill>
              </a:rPr>
              <a:t>Highlight </a:t>
            </a:r>
            <a:r>
              <a:rPr lang="en-GB" dirty="0">
                <a:solidFill>
                  <a:prstClr val="black"/>
                </a:solidFill>
              </a:rPr>
              <a:t>good, useful software </a:t>
            </a:r>
            <a:r>
              <a:rPr lang="en-GB" dirty="0" smtClean="0">
                <a:solidFill>
                  <a:prstClr val="black"/>
                </a:solidFill>
              </a:rPr>
              <a:t>throughout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 smtClean="0">
              <a:solidFill>
                <a:prstClr val="black"/>
              </a:solidFill>
            </a:endParaRPr>
          </a:p>
          <a:p>
            <a:r>
              <a:rPr lang="en-GB" dirty="0" smtClean="0">
                <a:solidFill>
                  <a:prstClr val="black"/>
                </a:solidFill>
              </a:rPr>
              <a:t>Meta*omics </a:t>
            </a:r>
            <a:r>
              <a:rPr lang="en-GB" dirty="0">
                <a:solidFill>
                  <a:prstClr val="black"/>
                </a:solidFill>
              </a:rPr>
              <a:t>at </a:t>
            </a:r>
            <a:r>
              <a:rPr lang="en-GB" dirty="0" smtClean="0">
                <a:solidFill>
                  <a:prstClr val="black"/>
                </a:solidFill>
              </a:rPr>
              <a:t>EI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71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Binning </a:t>
            </a:r>
            <a:r>
              <a:rPr lang="en-GB" dirty="0" smtClean="0"/>
              <a:t>of </a:t>
            </a:r>
            <a:r>
              <a:rPr lang="en-GB" dirty="0"/>
              <a:t>Reads </a:t>
            </a:r>
            <a:r>
              <a:rPr lang="en-GB" dirty="0" smtClean="0"/>
              <a:t>in </a:t>
            </a:r>
            <a:r>
              <a:rPr lang="en-GB" dirty="0" err="1"/>
              <a:t>Metagenomic</a:t>
            </a:r>
            <a:r>
              <a:rPr lang="en-GB" dirty="0"/>
              <a:t>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6747270" cy="4968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51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Binning </a:t>
            </a:r>
            <a:r>
              <a:rPr lang="en-GB" dirty="0" smtClean="0"/>
              <a:t>of </a:t>
            </a:r>
            <a:r>
              <a:rPr lang="en-GB" dirty="0"/>
              <a:t>Reads </a:t>
            </a:r>
            <a:r>
              <a:rPr lang="en-GB" dirty="0" smtClean="0"/>
              <a:t>in </a:t>
            </a:r>
            <a:r>
              <a:rPr lang="en-GB" dirty="0" err="1"/>
              <a:t>Metagenomic</a:t>
            </a:r>
            <a:r>
              <a:rPr lang="en-GB" dirty="0"/>
              <a:t>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8352928" cy="4311352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6747270" cy="4968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/>
        </p:blipFill>
        <p:spPr bwMode="auto">
          <a:xfrm>
            <a:off x="4499992" y="973887"/>
            <a:ext cx="857960" cy="53354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2123728" y="973887"/>
            <a:ext cx="2376264" cy="172819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123728" y="4797152"/>
            <a:ext cx="2376264" cy="151901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MEGAN at the Command </a:t>
            </a:r>
            <a:r>
              <a:rPr lang="en-GB" dirty="0" smtClean="0"/>
              <a:t>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496944" cy="50405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An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MEGAN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smtClean="0">
                <a:solidFill>
                  <a:prstClr val="black"/>
                </a:solidFill>
              </a:rPr>
              <a:t>    </a:t>
            </a:r>
            <a:r>
              <a:rPr lang="en-US" sz="2000" dirty="0" smtClean="0">
                <a:solidFill>
                  <a:prstClr val="black"/>
                </a:solidFill>
                <a:hlinkClick r:id="rId3"/>
              </a:rPr>
              <a:t>http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://</a:t>
            </a:r>
            <a:r>
              <a:rPr lang="en-US" sz="2000" dirty="0" smtClean="0">
                <a:solidFill>
                  <a:prstClr val="black"/>
                </a:solidFill>
                <a:hlinkClick r:id="rId3"/>
              </a:rPr>
              <a:t>ab.inf.uni-tuebingen.de/software/megan6/</a:t>
            </a:r>
            <a:endParaRPr lang="en-US" sz="20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MEGAN Community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Roboto"/>
                <a:hlinkClick r:id="rId4"/>
              </a:rPr>
              <a:t>http</a:t>
            </a:r>
            <a:r>
              <a:rPr lang="en-US" sz="2000" dirty="0">
                <a:solidFill>
                  <a:prstClr val="black"/>
                </a:solidFill>
                <a:latin typeface="Roboto"/>
                <a:hlinkClick r:id="rId4"/>
              </a:rPr>
              <a:t>://megan.informatik.uni-tuebingen.de</a:t>
            </a:r>
            <a:r>
              <a:rPr lang="en-US" sz="2000" dirty="0" smtClean="0">
                <a:solidFill>
                  <a:prstClr val="black"/>
                </a:solidFill>
                <a:latin typeface="Roboto"/>
                <a:hlinkClick r:id="rId4"/>
              </a:rPr>
              <a:t>/</a:t>
            </a:r>
            <a:r>
              <a:rPr lang="en-US" sz="2000" dirty="0" smtClean="0">
                <a:solidFill>
                  <a:prstClr val="black"/>
                </a:solidFill>
                <a:latin typeface="Roboto"/>
              </a:rPr>
              <a:t> </a:t>
            </a:r>
            <a:endParaRPr lang="en-US" sz="2000" dirty="0">
              <a:solidFill>
                <a:prstClr val="black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Provides </a:t>
            </a:r>
            <a:r>
              <a:rPr lang="en-US" sz="2000" dirty="0">
                <a:solidFill>
                  <a:schemeClr val="tx1"/>
                </a:solidFill>
              </a:rPr>
              <a:t>a graphical-user interface [ GUI ]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But</a:t>
            </a:r>
            <a:r>
              <a:rPr lang="en-US" sz="2000" dirty="0">
                <a:solidFill>
                  <a:schemeClr val="tx1"/>
                </a:solidFill>
              </a:rPr>
              <a:t>, for </a:t>
            </a:r>
            <a:r>
              <a:rPr lang="en-US" sz="2000" b="1" i="1" dirty="0">
                <a:solidFill>
                  <a:schemeClr val="tx1"/>
                </a:solidFill>
              </a:rPr>
              <a:t>repetitive</a:t>
            </a:r>
            <a:r>
              <a:rPr lang="en-US" sz="2000" dirty="0">
                <a:solidFill>
                  <a:schemeClr val="tx1"/>
                </a:solidFill>
              </a:rPr>
              <a:t> tasks, take a look at the command-line interface [ CLI ]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7136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MEGAN at the Command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32403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An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MEGAN</a:t>
            </a:r>
            <a:r>
              <a:rPr lang="en-US" sz="2000" dirty="0">
                <a:solidFill>
                  <a:prstClr val="black"/>
                </a:solidFill>
              </a:rPr>
              <a:t>     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prstClr val="black"/>
                </a:solidFill>
                <a:hlinkClick r:id="rId3"/>
              </a:rPr>
              <a:t>ab.inf.uni-tuebingen.de/software/megan6/</a:t>
            </a:r>
            <a:r>
              <a:rPr lang="en-US" sz="2000" dirty="0" smtClean="0">
                <a:solidFill>
                  <a:prstClr val="black"/>
                </a:solidFill>
              </a:rPr>
              <a:t>  </a:t>
            </a:r>
            <a:endParaRPr lang="en-US" sz="20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e.g</a:t>
            </a:r>
            <a:r>
              <a:rPr lang="en-US" sz="2000" dirty="0">
                <a:solidFill>
                  <a:schemeClr val="tx1"/>
                </a:solidFill>
              </a:rPr>
              <a:t>. extract reads classified as bacteria, fungi </a:t>
            </a:r>
            <a:r>
              <a:rPr lang="en-US" sz="2000" b="1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chemeClr val="tx1"/>
                </a:solidFill>
              </a:rPr>
              <a:t> eukaryote for each of dozens of samples  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1"/>
              </a:solidFill>
            </a:endParaRP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398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MEGAN at the Command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32403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An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MEGAN</a:t>
            </a:r>
            <a:r>
              <a:rPr lang="en-US" sz="2000" dirty="0">
                <a:solidFill>
                  <a:prstClr val="black"/>
                </a:solidFill>
              </a:rPr>
              <a:t>     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prstClr val="black"/>
                </a:solidFill>
                <a:hlinkClick r:id="rId3"/>
              </a:rPr>
              <a:t>ab.inf.uni-tuebingen.de/software/megan6/</a:t>
            </a:r>
            <a:r>
              <a:rPr lang="en-US" sz="2000" dirty="0" smtClean="0">
                <a:solidFill>
                  <a:prstClr val="black"/>
                </a:solidFill>
              </a:rPr>
              <a:t>  </a:t>
            </a:r>
            <a:endParaRPr lang="en-US" sz="20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e.g</a:t>
            </a:r>
            <a:r>
              <a:rPr lang="en-US" sz="2000" dirty="0">
                <a:solidFill>
                  <a:schemeClr val="tx1"/>
                </a:solidFill>
              </a:rPr>
              <a:t>. extract reads classified as bacteria, fungi </a:t>
            </a:r>
            <a:r>
              <a:rPr lang="en-US" sz="2000" b="1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chemeClr val="tx1"/>
                </a:solidFill>
              </a:rPr>
              <a:t> eukaryote for each of dozens of samples  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1"/>
              </a:solidFill>
            </a:endParaRPr>
          </a:p>
          <a:p>
            <a:endParaRPr lang="en-GB" sz="3200" dirty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/>
          <a:stretch/>
        </p:blipFill>
        <p:spPr>
          <a:xfrm>
            <a:off x="1619672" y="3573818"/>
            <a:ext cx="5298928" cy="3167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MEGAN at the Command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32403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An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MEGAN</a:t>
            </a:r>
            <a:r>
              <a:rPr lang="en-US" sz="2000" dirty="0">
                <a:solidFill>
                  <a:prstClr val="black"/>
                </a:solidFill>
              </a:rPr>
              <a:t>     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prstClr val="black"/>
                </a:solidFill>
                <a:hlinkClick r:id="rId3"/>
              </a:rPr>
              <a:t>ab.inf.uni-tuebingen.de/software/megan6/</a:t>
            </a:r>
            <a:r>
              <a:rPr lang="en-US" sz="2000" dirty="0" smtClean="0">
                <a:solidFill>
                  <a:prstClr val="black"/>
                </a:solidFill>
              </a:rPr>
              <a:t>  </a:t>
            </a:r>
            <a:endParaRPr lang="en-US" sz="20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e.g</a:t>
            </a:r>
            <a:r>
              <a:rPr lang="en-US" sz="2000" dirty="0">
                <a:solidFill>
                  <a:schemeClr val="tx1"/>
                </a:solidFill>
              </a:rPr>
              <a:t>. extract reads classified as bacteria, fungi </a:t>
            </a:r>
            <a:r>
              <a:rPr lang="en-US" sz="2000" b="1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chemeClr val="tx1"/>
                </a:solidFill>
              </a:rPr>
              <a:t> eukaryote for each of dozens of samples  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put </a:t>
            </a:r>
            <a:r>
              <a:rPr lang="en-GB" sz="2000" dirty="0">
                <a:solidFill>
                  <a:schemeClr val="tx1"/>
                </a:solidFill>
              </a:rPr>
              <a:t>all the required commands </a:t>
            </a:r>
            <a:r>
              <a:rPr lang="en-GB" sz="2000" dirty="0">
                <a:solidFill>
                  <a:prstClr val="black"/>
                </a:solidFill>
              </a:rPr>
              <a:t>into a text </a:t>
            </a:r>
            <a:r>
              <a:rPr lang="en-GB" sz="2000" dirty="0" smtClean="0">
                <a:solidFill>
                  <a:prstClr val="black"/>
                </a:solidFill>
              </a:rPr>
              <a:t>file</a:t>
            </a:r>
          </a:p>
          <a:p>
            <a:pPr lvl="2"/>
            <a:r>
              <a:rPr lang="en-GB" sz="2600" dirty="0" smtClean="0">
                <a:solidFill>
                  <a:prstClr val="black"/>
                </a:solidFill>
              </a:rPr>
              <a:t>e.g</a:t>
            </a:r>
            <a:r>
              <a:rPr lang="en-GB" sz="2600" dirty="0">
                <a:solidFill>
                  <a:prstClr val="black"/>
                </a:solidFill>
              </a:rPr>
              <a:t>. '</a:t>
            </a:r>
            <a:r>
              <a:rPr lang="en-GB" sz="2600" b="1" i="1" dirty="0">
                <a:solidFill>
                  <a:prstClr val="black"/>
                </a:solidFill>
              </a:rPr>
              <a:t>extractNodesFromMegan.txt</a:t>
            </a:r>
            <a:r>
              <a:rPr lang="en-GB" sz="2600" dirty="0">
                <a:solidFill>
                  <a:prstClr val="black"/>
                </a:solidFill>
              </a:rPr>
              <a:t>’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1"/>
              </a:solidFill>
            </a:endParaRP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570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MEGAN at the Command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32403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An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MEGAN</a:t>
            </a:r>
            <a:r>
              <a:rPr lang="en-US" sz="2000" dirty="0">
                <a:solidFill>
                  <a:prstClr val="black"/>
                </a:solidFill>
              </a:rPr>
              <a:t>     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prstClr val="black"/>
                </a:solidFill>
                <a:hlinkClick r:id="rId3"/>
              </a:rPr>
              <a:t>ab.inf.uni-tuebingen.de/software/megan6/</a:t>
            </a:r>
            <a:r>
              <a:rPr lang="en-US" sz="2000" dirty="0" smtClean="0">
                <a:solidFill>
                  <a:prstClr val="black"/>
                </a:solidFill>
              </a:rPr>
              <a:t>  </a:t>
            </a:r>
            <a:endParaRPr lang="en-US" sz="20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e.g</a:t>
            </a:r>
            <a:r>
              <a:rPr lang="en-US" sz="2000" dirty="0">
                <a:solidFill>
                  <a:schemeClr val="tx1"/>
                </a:solidFill>
              </a:rPr>
              <a:t>. extract reads classified as bacteria, fungi </a:t>
            </a:r>
            <a:r>
              <a:rPr lang="en-US" sz="2000" b="1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chemeClr val="tx1"/>
                </a:solidFill>
              </a:rPr>
              <a:t> eukaryote for each of dozens of samples  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put </a:t>
            </a:r>
            <a:r>
              <a:rPr lang="en-GB" sz="2000" dirty="0">
                <a:solidFill>
                  <a:schemeClr val="tx1"/>
                </a:solidFill>
              </a:rPr>
              <a:t>all the required commands </a:t>
            </a:r>
            <a:r>
              <a:rPr lang="en-GB" sz="2000" dirty="0">
                <a:solidFill>
                  <a:prstClr val="black"/>
                </a:solidFill>
              </a:rPr>
              <a:t>into a text </a:t>
            </a:r>
            <a:r>
              <a:rPr lang="en-GB" sz="2000" dirty="0" smtClean="0">
                <a:solidFill>
                  <a:prstClr val="black"/>
                </a:solidFill>
              </a:rPr>
              <a:t>file</a:t>
            </a:r>
          </a:p>
          <a:p>
            <a:pPr lvl="2"/>
            <a:r>
              <a:rPr lang="en-GB" sz="2600" dirty="0" smtClean="0">
                <a:solidFill>
                  <a:prstClr val="black"/>
                </a:solidFill>
              </a:rPr>
              <a:t>e.g</a:t>
            </a:r>
            <a:r>
              <a:rPr lang="en-GB" sz="2600" dirty="0">
                <a:solidFill>
                  <a:prstClr val="black"/>
                </a:solidFill>
              </a:rPr>
              <a:t>. '</a:t>
            </a:r>
            <a:r>
              <a:rPr lang="en-GB" sz="2600" b="1" i="1" dirty="0">
                <a:solidFill>
                  <a:prstClr val="black"/>
                </a:solidFill>
              </a:rPr>
              <a:t>extractNodesFromMegan.txt</a:t>
            </a:r>
            <a:r>
              <a:rPr lang="en-GB" sz="2600" dirty="0">
                <a:solidFill>
                  <a:prstClr val="black"/>
                </a:solidFill>
              </a:rPr>
              <a:t>’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1"/>
              </a:solidFill>
            </a:endParaRPr>
          </a:p>
          <a:p>
            <a:endParaRPr lang="en-GB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85016" y="4938971"/>
            <a:ext cx="8641932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load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taxGIFile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='/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tgac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workarea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/gi_taxid-March2015X.bin';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open file='/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tgac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workarea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/Projects/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blastx-nr.rma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nodes=none;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extract what=document file='/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tgac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workarea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/EUK_id2759.rma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sparseFile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=false 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data=Taxonomy    ids=2759    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allBelow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MEGAN at the Command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32403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An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MEGAN</a:t>
            </a:r>
            <a:r>
              <a:rPr lang="en-US" sz="2000" dirty="0">
                <a:solidFill>
                  <a:prstClr val="black"/>
                </a:solidFill>
              </a:rPr>
              <a:t>     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prstClr val="black"/>
                </a:solidFill>
                <a:hlinkClick r:id="rId3"/>
              </a:rPr>
              <a:t>ab.inf.uni-tuebingen.de/software/megan6/</a:t>
            </a:r>
            <a:r>
              <a:rPr lang="en-US" sz="2000" dirty="0" smtClean="0">
                <a:solidFill>
                  <a:prstClr val="black"/>
                </a:solidFill>
              </a:rPr>
              <a:t>  </a:t>
            </a:r>
            <a:endParaRPr lang="en-US" sz="20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e.g</a:t>
            </a:r>
            <a:r>
              <a:rPr lang="en-US" sz="2000" dirty="0">
                <a:solidFill>
                  <a:schemeClr val="tx1"/>
                </a:solidFill>
              </a:rPr>
              <a:t>. extract reads classified as bacteria, fungi </a:t>
            </a:r>
            <a:r>
              <a:rPr lang="en-US" sz="2000" b="1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chemeClr val="tx1"/>
                </a:solidFill>
              </a:rPr>
              <a:t> eukaryote for each of dozens of samples  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put </a:t>
            </a:r>
            <a:r>
              <a:rPr lang="en-GB" sz="2000" dirty="0">
                <a:solidFill>
                  <a:schemeClr val="tx1"/>
                </a:solidFill>
              </a:rPr>
              <a:t>all the required commands </a:t>
            </a:r>
            <a:r>
              <a:rPr lang="en-GB" sz="2000" dirty="0">
                <a:solidFill>
                  <a:prstClr val="black"/>
                </a:solidFill>
              </a:rPr>
              <a:t>into a text </a:t>
            </a:r>
            <a:r>
              <a:rPr lang="en-GB" sz="2000" dirty="0" smtClean="0">
                <a:solidFill>
                  <a:prstClr val="black"/>
                </a:solidFill>
              </a:rPr>
              <a:t>file</a:t>
            </a:r>
          </a:p>
          <a:p>
            <a:pPr lvl="2"/>
            <a:r>
              <a:rPr lang="en-GB" sz="2600" dirty="0" smtClean="0">
                <a:solidFill>
                  <a:prstClr val="black"/>
                </a:solidFill>
              </a:rPr>
              <a:t>e.g</a:t>
            </a:r>
            <a:r>
              <a:rPr lang="en-GB" sz="2600" dirty="0">
                <a:solidFill>
                  <a:prstClr val="black"/>
                </a:solidFill>
              </a:rPr>
              <a:t>. '</a:t>
            </a:r>
            <a:r>
              <a:rPr lang="en-GB" sz="2600" b="1" i="1" dirty="0">
                <a:solidFill>
                  <a:prstClr val="black"/>
                </a:solidFill>
              </a:rPr>
              <a:t>extractNodesFromMegan.txt</a:t>
            </a:r>
            <a:r>
              <a:rPr lang="en-GB" sz="2600" dirty="0">
                <a:solidFill>
                  <a:prstClr val="black"/>
                </a:solidFill>
              </a:rPr>
              <a:t>’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1"/>
              </a:solidFill>
            </a:endParaRPr>
          </a:p>
          <a:p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78289" y="5307402"/>
            <a:ext cx="86419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xvfb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-run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-a   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error.txt   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path_to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/MEGAN             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commandLineMode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commandFile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extractNodesFromMegan.txt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6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MEGAN at the Command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32403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An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MEGAN</a:t>
            </a:r>
            <a:r>
              <a:rPr lang="en-US" sz="2000" dirty="0">
                <a:solidFill>
                  <a:prstClr val="black"/>
                </a:solidFill>
              </a:rPr>
              <a:t>     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prstClr val="black"/>
                </a:solidFill>
                <a:hlinkClick r:id="rId3"/>
              </a:rPr>
              <a:t>ab.inf.uni-tuebingen.de/software/megan6/</a:t>
            </a:r>
            <a:r>
              <a:rPr lang="en-US" sz="2000" dirty="0" smtClean="0">
                <a:solidFill>
                  <a:prstClr val="black"/>
                </a:solidFill>
              </a:rPr>
              <a:t>  </a:t>
            </a:r>
            <a:endParaRPr lang="en-US" sz="20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e.g</a:t>
            </a:r>
            <a:r>
              <a:rPr lang="en-US" sz="2000" dirty="0">
                <a:solidFill>
                  <a:schemeClr val="tx1"/>
                </a:solidFill>
              </a:rPr>
              <a:t>. extract reads classified as bacteria, fungi </a:t>
            </a:r>
            <a:r>
              <a:rPr lang="en-US" sz="2000" b="1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chemeClr val="tx1"/>
                </a:solidFill>
              </a:rPr>
              <a:t> eukaryote for each of dozens of samples  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put </a:t>
            </a:r>
            <a:r>
              <a:rPr lang="en-GB" sz="2000" dirty="0">
                <a:solidFill>
                  <a:schemeClr val="tx1"/>
                </a:solidFill>
              </a:rPr>
              <a:t>all the required commands </a:t>
            </a:r>
            <a:r>
              <a:rPr lang="en-GB" sz="2000" dirty="0">
                <a:solidFill>
                  <a:prstClr val="black"/>
                </a:solidFill>
              </a:rPr>
              <a:t>into a text </a:t>
            </a:r>
            <a:r>
              <a:rPr lang="en-GB" sz="2000" dirty="0" smtClean="0">
                <a:solidFill>
                  <a:prstClr val="black"/>
                </a:solidFill>
              </a:rPr>
              <a:t>file</a:t>
            </a:r>
          </a:p>
          <a:p>
            <a:pPr lvl="2"/>
            <a:r>
              <a:rPr lang="en-GB" sz="2600" dirty="0" smtClean="0">
                <a:solidFill>
                  <a:prstClr val="black"/>
                </a:solidFill>
              </a:rPr>
              <a:t>e.g</a:t>
            </a:r>
            <a:r>
              <a:rPr lang="en-GB" sz="2600" dirty="0">
                <a:solidFill>
                  <a:prstClr val="black"/>
                </a:solidFill>
              </a:rPr>
              <a:t>. '</a:t>
            </a:r>
            <a:r>
              <a:rPr lang="en-GB" sz="2600" b="1" i="1" dirty="0">
                <a:solidFill>
                  <a:prstClr val="black"/>
                </a:solidFill>
              </a:rPr>
              <a:t>extractNodesFromMegan.txt</a:t>
            </a:r>
            <a:r>
              <a:rPr lang="en-GB" sz="2600" dirty="0">
                <a:solidFill>
                  <a:prstClr val="black"/>
                </a:solidFill>
              </a:rPr>
              <a:t>’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1"/>
              </a:solidFill>
            </a:endParaRPr>
          </a:p>
          <a:p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78289" y="5307402"/>
            <a:ext cx="864193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xvfb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-run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-a   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 error.txt   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path_to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/MEGAN             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commandLineMode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commandFile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extractNodesFromMegan.txt</a:t>
            </a:r>
          </a:p>
          <a:p>
            <a:endParaRPr lang="en-GB" dirty="0" smtClean="0"/>
          </a:p>
          <a:p>
            <a:r>
              <a:rPr lang="en-GB" dirty="0" err="1" smtClean="0"/>
              <a:t>xvfb</a:t>
            </a:r>
            <a:r>
              <a:rPr lang="en-GB" dirty="0" smtClean="0"/>
              <a:t> </a:t>
            </a:r>
            <a:r>
              <a:rPr lang="en-GB" dirty="0"/>
              <a:t>performs all graphical operations in memory without showing any screen output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5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Basic </a:t>
            </a:r>
            <a:r>
              <a:rPr lang="en-GB" dirty="0" smtClean="0"/>
              <a:t>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568952" cy="5373216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Quality control and quality trimming of reads [</a:t>
            </a:r>
            <a:r>
              <a:rPr lang="en-GB" sz="2600" dirty="0" err="1">
                <a:solidFill>
                  <a:schemeClr val="bg1">
                    <a:lumMod val="65000"/>
                  </a:schemeClr>
                </a:solidFill>
              </a:rPr>
              <a:t>cutadapt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, FASTQC]</a:t>
            </a:r>
          </a:p>
          <a:p>
            <a:pPr lvl="1"/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http://www.bioinformatics.babraham.ac.uk/projects/trim_galore/ </a:t>
            </a:r>
          </a:p>
          <a:p>
            <a:endParaRPr lang="en-GB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Assembly of </a:t>
            </a:r>
            <a:r>
              <a:rPr lang="en-GB" sz="2600" dirty="0" smtClean="0">
                <a:solidFill>
                  <a:schemeClr val="bg1">
                    <a:lumMod val="65000"/>
                  </a:schemeClr>
                </a:solidFill>
              </a:rPr>
              <a:t>reads</a:t>
            </a:r>
          </a:p>
          <a:p>
            <a:pPr lvl="1"/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e.g. IDBA-UD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, meta-velvet etc.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dirty="0">
                <a:solidFill>
                  <a:schemeClr val="bg1">
                    <a:lumMod val="75000"/>
                  </a:schemeClr>
                </a:solidFill>
              </a:rPr>
              <a:t>Binning [classification</a:t>
            </a:r>
            <a:r>
              <a:rPr lang="en-GB" sz="2600" dirty="0" smtClean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pPr lvl="1"/>
            <a:r>
              <a:rPr lang="en-GB" sz="2100" dirty="0" smtClean="0">
                <a:solidFill>
                  <a:schemeClr val="bg1">
                    <a:lumMod val="75000"/>
                  </a:schemeClr>
                </a:solidFill>
              </a:rPr>
              <a:t>similarity-based or composition-based</a:t>
            </a:r>
            <a:endParaRPr lang="en-GB" sz="21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b="1" dirty="0">
                <a:solidFill>
                  <a:schemeClr val="tx1"/>
                </a:solidFill>
              </a:rPr>
              <a:t>Community </a:t>
            </a:r>
            <a:r>
              <a:rPr lang="en-GB" sz="2600" b="1" dirty="0" smtClean="0">
                <a:solidFill>
                  <a:schemeClr val="tx1"/>
                </a:solidFill>
              </a:rPr>
              <a:t>profiling</a:t>
            </a:r>
          </a:p>
          <a:p>
            <a:pPr lvl="1"/>
            <a:r>
              <a:rPr lang="en-GB" sz="2100" b="1" dirty="0" smtClean="0">
                <a:solidFill>
                  <a:schemeClr val="tx1"/>
                </a:solidFill>
              </a:rPr>
              <a:t>counts </a:t>
            </a:r>
            <a:r>
              <a:rPr lang="en-GB" sz="2100" b="1" dirty="0">
                <a:solidFill>
                  <a:schemeClr val="tx1"/>
                </a:solidFill>
              </a:rPr>
              <a:t>of </a:t>
            </a:r>
            <a:r>
              <a:rPr lang="en-GB" sz="2100" b="1" dirty="0" smtClean="0">
                <a:solidFill>
                  <a:schemeClr val="tx1"/>
                </a:solidFill>
              </a:rPr>
              <a:t>OTUs/taxa/functions and contingency </a:t>
            </a:r>
            <a:r>
              <a:rPr lang="en-GB" sz="2100" b="1" dirty="0">
                <a:solidFill>
                  <a:schemeClr val="tx1"/>
                </a:solidFill>
              </a:rPr>
              <a:t>tables</a:t>
            </a:r>
          </a:p>
          <a:p>
            <a:pPr lvl="1"/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Analyse and compare </a:t>
            </a:r>
            <a:r>
              <a:rPr lang="en-GB" sz="2600" dirty="0" smtClean="0">
                <a:solidFill>
                  <a:schemeClr val="bg1">
                    <a:lumMod val="65000"/>
                  </a:schemeClr>
                </a:solidFill>
              </a:rPr>
              <a:t>samples </a:t>
            </a:r>
          </a:p>
          <a:p>
            <a:pPr lvl="1"/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relative 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abundance, </a:t>
            </a:r>
            <a:r>
              <a:rPr lang="en-GB" sz="2100" dirty="0" err="1">
                <a:solidFill>
                  <a:schemeClr val="bg1">
                    <a:lumMod val="65000"/>
                  </a:schemeClr>
                </a:solidFill>
              </a:rPr>
              <a:t>heatmaps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ordination, statistical significance</a:t>
            </a:r>
            <a:endParaRPr lang="en-GB" sz="2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Noto Serif"/>
              </a:rPr>
              <a:t>Metagenomics in a </a:t>
            </a:r>
            <a:r>
              <a:rPr lang="en-GB" dirty="0" smtClean="0">
                <a:latin typeface="Noto Serif"/>
              </a:rPr>
              <a:t>Nutshell</a:t>
            </a:r>
            <a:endParaRPr lang="en-GB" dirty="0">
              <a:latin typeface="Noto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115" y="2204864"/>
            <a:ext cx="3813845" cy="2160240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GB" sz="2000" dirty="0">
                <a:solidFill>
                  <a:schemeClr val="tx1"/>
                </a:solidFill>
              </a:rPr>
              <a:t>Broad overview of </a:t>
            </a:r>
            <a:r>
              <a:rPr lang="en-GB" sz="2000" dirty="0" err="1">
                <a:solidFill>
                  <a:schemeClr val="tx1"/>
                </a:solidFill>
              </a:rPr>
              <a:t>bioinformatic</a:t>
            </a:r>
            <a:r>
              <a:rPr lang="en-GB" sz="2000" dirty="0">
                <a:solidFill>
                  <a:schemeClr val="tx1"/>
                </a:solidFill>
              </a:rPr>
              <a:t> methods for functional metagenomics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1521" y="6021288"/>
            <a:ext cx="482453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Roboto"/>
              </a:rPr>
              <a:t>Morgan XC, </a:t>
            </a:r>
            <a:r>
              <a:rPr lang="en-GB" sz="2000" dirty="0" err="1" smtClean="0">
                <a:latin typeface="Roboto"/>
              </a:rPr>
              <a:t>Huttenhower</a:t>
            </a:r>
            <a:r>
              <a:rPr lang="en-GB" sz="2000" dirty="0" smtClean="0">
                <a:latin typeface="Roboto"/>
              </a:rPr>
              <a:t> C (2012) </a:t>
            </a:r>
            <a:r>
              <a:rPr lang="en-GB" sz="2000" dirty="0" err="1" smtClean="0">
                <a:latin typeface="Roboto"/>
              </a:rPr>
              <a:t>PLoS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Comput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Biol</a:t>
            </a:r>
            <a:r>
              <a:rPr lang="en-GB" sz="2000" dirty="0" smtClean="0">
                <a:latin typeface="Roboto"/>
              </a:rPr>
              <a:t> 8(12): e1002808. </a:t>
            </a:r>
            <a:endParaRPr lang="en-GB" sz="2000" dirty="0">
              <a:latin typeface="Roboto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type="chart"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516533"/>
            <a:ext cx="4282631" cy="5488791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17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Contingency </a:t>
            </a:r>
            <a:r>
              <a:rPr lang="en-GB" dirty="0" smtClean="0"/>
              <a:t>Tables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defTabSz="914400">
              <a:buFont typeface="Arial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Bin the reads, produce a set of histograms</a:t>
            </a:r>
          </a:p>
          <a:p>
            <a:pPr lvl="1" defTabSz="914400">
              <a:buFont typeface="Arial" pitchFamily="34" charset="0"/>
              <a:buChar char="–"/>
            </a:pPr>
            <a:endParaRPr lang="en-GB" dirty="0" smtClean="0">
              <a:solidFill>
                <a:prstClr val="black"/>
              </a:solidFill>
            </a:endParaRPr>
          </a:p>
          <a:p>
            <a:pPr lvl="1" defTabSz="914400">
              <a:buFont typeface="Arial" pitchFamily="34" charset="0"/>
              <a:buChar char="–"/>
            </a:pPr>
            <a:r>
              <a:rPr lang="en-GB" dirty="0" smtClean="0">
                <a:solidFill>
                  <a:prstClr val="black"/>
                </a:solidFill>
              </a:rPr>
              <a:t>Abundances </a:t>
            </a:r>
            <a:r>
              <a:rPr lang="en-GB" dirty="0">
                <a:solidFill>
                  <a:prstClr val="black"/>
                </a:solidFill>
              </a:rPr>
              <a:t>[counts]</a:t>
            </a:r>
          </a:p>
          <a:p>
            <a:pPr lvl="1" defTabSz="914400">
              <a:buFont typeface="Arial" pitchFamily="34" charset="0"/>
              <a:buChar char="–"/>
            </a:pPr>
            <a:endParaRPr lang="en-GB" dirty="0" smtClean="0">
              <a:solidFill>
                <a:prstClr val="black"/>
              </a:solidFill>
            </a:endParaRPr>
          </a:p>
          <a:p>
            <a:pPr lvl="1" defTabSz="914400">
              <a:buFont typeface="Arial" pitchFamily="34" charset="0"/>
              <a:buChar char="–"/>
            </a:pPr>
            <a:r>
              <a:rPr lang="en-GB" dirty="0" smtClean="0">
                <a:solidFill>
                  <a:prstClr val="black"/>
                </a:solidFill>
              </a:rPr>
              <a:t>Relative </a:t>
            </a:r>
            <a:r>
              <a:rPr lang="en-GB" dirty="0">
                <a:solidFill>
                  <a:prstClr val="black"/>
                </a:solidFill>
              </a:rPr>
              <a:t>abundances</a:t>
            </a:r>
          </a:p>
          <a:p>
            <a:pPr lvl="1" defTabSz="914400">
              <a:buFont typeface="Arial" pitchFamily="34" charset="0"/>
              <a:buChar char="–"/>
            </a:pPr>
            <a:endParaRPr lang="en-GB" dirty="0" smtClean="0">
              <a:solidFill>
                <a:prstClr val="black"/>
              </a:solidFill>
            </a:endParaRPr>
          </a:p>
          <a:p>
            <a:pPr lvl="1" defTabSz="914400">
              <a:buFont typeface="Arial" pitchFamily="34" charset="0"/>
              <a:buChar char="–"/>
            </a:pPr>
            <a:r>
              <a:rPr lang="en-GB" dirty="0" smtClean="0">
                <a:solidFill>
                  <a:prstClr val="black"/>
                </a:solidFill>
              </a:rPr>
              <a:t>Presence/absence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4077072"/>
            <a:ext cx="28687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Roboto"/>
              </a:rPr>
              <a:t>Sites or Samples</a:t>
            </a:r>
            <a:endParaRPr lang="en-GB" sz="2400" b="1" dirty="0"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869160"/>
            <a:ext cx="2304256" cy="1219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>
                <a:latin typeface="Roboto"/>
              </a:rPr>
              <a:t>Taxa</a:t>
            </a:r>
            <a:r>
              <a:rPr lang="en-GB" sz="2400" b="1" dirty="0" smtClean="0">
                <a:latin typeface="Roboto"/>
              </a:rPr>
              <a:t>, </a:t>
            </a:r>
            <a:r>
              <a:rPr lang="en-GB" sz="2400" b="1" dirty="0" err="1" smtClean="0">
                <a:latin typeface="Roboto"/>
              </a:rPr>
              <a:t>OTUs</a:t>
            </a:r>
            <a:r>
              <a:rPr lang="en-GB" sz="2400" b="1" dirty="0" smtClean="0">
                <a:latin typeface="Roboto"/>
              </a:rPr>
              <a:t>, </a:t>
            </a:r>
            <a:r>
              <a:rPr lang="en-GB" sz="2400" b="1" dirty="0" err="1" smtClean="0">
                <a:latin typeface="Roboto"/>
              </a:rPr>
              <a:t>COGs</a:t>
            </a:r>
            <a:r>
              <a:rPr lang="en-GB" sz="2400" b="1" dirty="0" smtClean="0">
                <a:latin typeface="Roboto"/>
              </a:rPr>
              <a:t>, pathways etc.</a:t>
            </a:r>
            <a:endParaRPr lang="en-GB" sz="2400" b="1" dirty="0">
              <a:latin typeface="Roboto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1557" y="4616054"/>
            <a:ext cx="5286827" cy="16932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71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Basic </a:t>
            </a:r>
            <a:r>
              <a:rPr lang="en-GB" dirty="0" smtClean="0"/>
              <a:t>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568952" cy="5373216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Quality control and quality trimming of reads [</a:t>
            </a:r>
            <a:r>
              <a:rPr lang="en-GB" sz="2600" dirty="0" err="1">
                <a:solidFill>
                  <a:schemeClr val="bg1">
                    <a:lumMod val="65000"/>
                  </a:schemeClr>
                </a:solidFill>
              </a:rPr>
              <a:t>cutadapt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, FASTQC]</a:t>
            </a:r>
          </a:p>
          <a:p>
            <a:pPr lvl="1"/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http://www.bioinformatics.babraham.ac.uk/projects/trim_galore/ </a:t>
            </a:r>
          </a:p>
          <a:p>
            <a:endParaRPr lang="en-GB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Assembly of </a:t>
            </a:r>
            <a:r>
              <a:rPr lang="en-GB" sz="2600" dirty="0" smtClean="0">
                <a:solidFill>
                  <a:schemeClr val="bg1">
                    <a:lumMod val="65000"/>
                  </a:schemeClr>
                </a:solidFill>
              </a:rPr>
              <a:t>reads</a:t>
            </a:r>
          </a:p>
          <a:p>
            <a:pPr lvl="1"/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e.g. IDBA-UD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, meta-velvet etc.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dirty="0">
                <a:solidFill>
                  <a:schemeClr val="bg1">
                    <a:lumMod val="75000"/>
                  </a:schemeClr>
                </a:solidFill>
              </a:rPr>
              <a:t>Binning [classification</a:t>
            </a:r>
            <a:r>
              <a:rPr lang="en-GB" sz="2600" dirty="0" smtClean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pPr lvl="1"/>
            <a:r>
              <a:rPr lang="en-GB" sz="2100" dirty="0" smtClean="0">
                <a:solidFill>
                  <a:schemeClr val="bg1">
                    <a:lumMod val="75000"/>
                  </a:schemeClr>
                </a:solidFill>
              </a:rPr>
              <a:t>similarity-based or composition-based</a:t>
            </a:r>
            <a:endParaRPr lang="en-GB" sz="21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Community </a:t>
            </a:r>
            <a:r>
              <a:rPr lang="en-GB" sz="2600" dirty="0" smtClean="0">
                <a:solidFill>
                  <a:schemeClr val="bg1">
                    <a:lumMod val="65000"/>
                  </a:schemeClr>
                </a:solidFill>
              </a:rPr>
              <a:t>profiling</a:t>
            </a:r>
          </a:p>
          <a:p>
            <a:pPr lvl="1"/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counts 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of </a:t>
            </a:r>
            <a:r>
              <a:rPr lang="en-GB" sz="2100" dirty="0" smtClean="0">
                <a:solidFill>
                  <a:schemeClr val="bg1">
                    <a:lumMod val="65000"/>
                  </a:schemeClr>
                </a:solidFill>
              </a:rPr>
              <a:t>OTUs/taxa/functions and contingency </a:t>
            </a:r>
            <a:r>
              <a:rPr lang="en-GB" sz="2100" dirty="0">
                <a:solidFill>
                  <a:schemeClr val="bg1">
                    <a:lumMod val="65000"/>
                  </a:schemeClr>
                </a:solidFill>
              </a:rPr>
              <a:t>tables</a:t>
            </a:r>
          </a:p>
          <a:p>
            <a:pPr lvl="1"/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600" b="1" dirty="0">
                <a:solidFill>
                  <a:schemeClr val="tx1"/>
                </a:solidFill>
              </a:rPr>
              <a:t>Analyse and compare </a:t>
            </a:r>
            <a:r>
              <a:rPr lang="en-GB" sz="2600" b="1" dirty="0" smtClean="0">
                <a:solidFill>
                  <a:schemeClr val="tx1"/>
                </a:solidFill>
              </a:rPr>
              <a:t>samples </a:t>
            </a:r>
          </a:p>
          <a:p>
            <a:pPr lvl="1"/>
            <a:r>
              <a:rPr lang="en-GB" sz="2100" b="1" dirty="0" smtClean="0">
                <a:solidFill>
                  <a:schemeClr val="tx1"/>
                </a:solidFill>
              </a:rPr>
              <a:t>relative </a:t>
            </a:r>
            <a:r>
              <a:rPr lang="en-GB" sz="2100" b="1" dirty="0">
                <a:solidFill>
                  <a:schemeClr val="tx1"/>
                </a:solidFill>
              </a:rPr>
              <a:t>abundance, </a:t>
            </a:r>
            <a:r>
              <a:rPr lang="en-GB" sz="2100" b="1" dirty="0" err="1">
                <a:solidFill>
                  <a:schemeClr val="tx1"/>
                </a:solidFill>
              </a:rPr>
              <a:t>heatmaps</a:t>
            </a:r>
            <a:r>
              <a:rPr lang="en-GB" sz="2100" b="1" dirty="0">
                <a:solidFill>
                  <a:schemeClr val="tx1"/>
                </a:solidFill>
              </a:rPr>
              <a:t>, </a:t>
            </a:r>
            <a:r>
              <a:rPr lang="en-GB" sz="2100" b="1" dirty="0" smtClean="0">
                <a:solidFill>
                  <a:schemeClr val="tx1"/>
                </a:solidFill>
              </a:rPr>
              <a:t>ordination, statistical significance</a:t>
            </a:r>
            <a:endParaRPr lang="en-GB" sz="2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0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STAMP </a:t>
            </a:r>
            <a:r>
              <a:rPr lang="en-GB" sz="2400" dirty="0" smtClean="0"/>
              <a:t>         </a:t>
            </a:r>
            <a:r>
              <a:rPr lang="en-GB" sz="2400" dirty="0" smtClean="0">
                <a:hlinkClick r:id="rId2"/>
              </a:rPr>
              <a:t>http</a:t>
            </a:r>
            <a:r>
              <a:rPr lang="en-GB" sz="2400" dirty="0">
                <a:hlinkClick r:id="rId2"/>
              </a:rPr>
              <a:t>://</a:t>
            </a:r>
            <a:r>
              <a:rPr lang="en-GB" sz="2400" dirty="0" smtClean="0">
                <a:hlinkClick r:id="rId2"/>
              </a:rPr>
              <a:t>kiwi.cs.dal.ca/Software/STAMP</a:t>
            </a:r>
            <a:r>
              <a:rPr lang="en-GB" sz="2400" dirty="0" smtClean="0"/>
              <a:t>  </a:t>
            </a:r>
            <a:endParaRPr lang="en-GB" sz="2400" dirty="0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3" y="1025154"/>
            <a:ext cx="8635275" cy="573142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13" y="1268760"/>
            <a:ext cx="8352928" cy="540060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b="1" u="sng" dirty="0">
                <a:solidFill>
                  <a:prstClr val="black"/>
                </a:solidFill>
              </a:rPr>
              <a:t>St</a:t>
            </a:r>
            <a:r>
              <a:rPr lang="en-GB" sz="3200" b="1" dirty="0">
                <a:solidFill>
                  <a:prstClr val="black"/>
                </a:solidFill>
              </a:rPr>
              <a:t>atistical </a:t>
            </a:r>
            <a:r>
              <a:rPr lang="en-GB" sz="3200" b="1" u="sng" dirty="0">
                <a:solidFill>
                  <a:prstClr val="black"/>
                </a:solidFill>
              </a:rPr>
              <a:t>A</a:t>
            </a:r>
            <a:r>
              <a:rPr lang="en-GB" sz="3200" b="1" dirty="0">
                <a:solidFill>
                  <a:prstClr val="black"/>
                </a:solidFill>
              </a:rPr>
              <a:t>nalysis of taxono</a:t>
            </a:r>
            <a:r>
              <a:rPr lang="en-GB" sz="3200" b="1" u="sng" dirty="0">
                <a:solidFill>
                  <a:prstClr val="black"/>
                </a:solidFill>
              </a:rPr>
              <a:t>m</a:t>
            </a:r>
            <a:r>
              <a:rPr lang="en-GB" sz="3200" b="1" dirty="0">
                <a:solidFill>
                  <a:prstClr val="black"/>
                </a:solidFill>
              </a:rPr>
              <a:t>ic and functional </a:t>
            </a:r>
            <a:r>
              <a:rPr lang="en-GB" sz="3200" b="1" u="sng" dirty="0">
                <a:solidFill>
                  <a:prstClr val="black"/>
                </a:solidFill>
              </a:rPr>
              <a:t>p</a:t>
            </a:r>
            <a:r>
              <a:rPr lang="en-GB" sz="3200" b="1" dirty="0">
                <a:solidFill>
                  <a:prstClr val="black"/>
                </a:solidFill>
              </a:rPr>
              <a:t>rofiles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3200" b="1" dirty="0">
              <a:solidFill>
                <a:prstClr val="black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prstClr val="black"/>
                </a:solidFill>
              </a:rPr>
              <a:t>Infer the biological relevance of features in a </a:t>
            </a:r>
            <a:r>
              <a:rPr lang="en-GB" sz="3200" b="1" dirty="0" err="1">
                <a:solidFill>
                  <a:prstClr val="black"/>
                </a:solidFill>
              </a:rPr>
              <a:t>metagenomic</a:t>
            </a:r>
            <a:r>
              <a:rPr lang="en-GB" sz="3200" b="1" dirty="0">
                <a:solidFill>
                  <a:prstClr val="black"/>
                </a:solidFill>
              </a:rPr>
              <a:t> profile [taxonomic or functional]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prstClr val="black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prstClr val="black"/>
                </a:solidFill>
              </a:rPr>
              <a:t>Open source [free], </a:t>
            </a:r>
            <a:r>
              <a:rPr lang="en-GB" sz="3200" b="1" dirty="0" err="1">
                <a:solidFill>
                  <a:prstClr val="black"/>
                </a:solidFill>
              </a:rPr>
              <a:t>linux</a:t>
            </a:r>
            <a:r>
              <a:rPr lang="en-GB" sz="3200" b="1" dirty="0">
                <a:solidFill>
                  <a:prstClr val="black"/>
                </a:solidFill>
              </a:rPr>
              <a:t>, Mac &amp; Windows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prstClr val="black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prstClr val="black"/>
                </a:solidFill>
              </a:rPr>
              <a:t>Handles hierarchical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b="1" dirty="0">
              <a:solidFill>
                <a:prstClr val="black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prstClr val="black"/>
                </a:solidFill>
              </a:rPr>
              <a:t>Easy exploration of statistical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b="1" dirty="0">
              <a:solidFill>
                <a:prstClr val="black"/>
              </a:solidFill>
            </a:endParaRPr>
          </a:p>
          <a:p>
            <a:pPr marL="3657600" lvl="8" indent="0">
              <a:buNone/>
            </a:pPr>
            <a:r>
              <a:rPr lang="en-GB" sz="1600" b="1" dirty="0">
                <a:solidFill>
                  <a:prstClr val="black"/>
                </a:solidFill>
              </a:rPr>
              <a:t>                        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391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1143000"/>
          </a:xfrm>
        </p:spPr>
        <p:txBody>
          <a:bodyPr>
            <a:normAutofit/>
          </a:bodyPr>
          <a:lstStyle/>
          <a:p>
            <a:r>
              <a:rPr lang="en-GB" sz="2400" dirty="0"/>
              <a:t>STAMP          </a:t>
            </a:r>
            <a:r>
              <a:rPr lang="en-GB" sz="2400" dirty="0">
                <a:hlinkClick r:id="rId2"/>
              </a:rPr>
              <a:t>http://kiwi.cs.dal.ca/Software/STAMP</a:t>
            </a:r>
            <a:r>
              <a:rPr lang="en-GB" sz="2400" dirty="0"/>
              <a:t> </a:t>
            </a:r>
            <a:endParaRPr lang="en-GB" sz="1800" dirty="0"/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23" y="1318520"/>
            <a:ext cx="2988764" cy="2494910"/>
          </a:xfr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6" y="1027005"/>
            <a:ext cx="5454405" cy="3956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21" y="4387667"/>
            <a:ext cx="2295286" cy="2295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0"/>
          <a:stretch/>
        </p:blipFill>
        <p:spPr>
          <a:xfrm>
            <a:off x="658734" y="5054262"/>
            <a:ext cx="4676460" cy="17106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6255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Ordination </a:t>
            </a:r>
            <a:r>
              <a:rPr lang="en-GB" dirty="0" smtClean="0"/>
              <a:t>Methods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defTabSz="914400">
              <a:buFont typeface="Arial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Ordination methods simplify multivariate data into low dimensional graphics</a:t>
            </a:r>
          </a:p>
          <a:p>
            <a:pPr lvl="0" defTabSz="914400">
              <a:buFont typeface="Arial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0" defTabSz="914400">
              <a:buFont typeface="Arial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Analyses can be performed in:</a:t>
            </a:r>
          </a:p>
          <a:p>
            <a:pPr lvl="1" defTabSz="914400">
              <a:buFont typeface="Arial" pitchFamily="34" charset="0"/>
              <a:buChar char="–"/>
            </a:pPr>
            <a:r>
              <a:rPr lang="en-GB" dirty="0" err="1">
                <a:solidFill>
                  <a:prstClr val="black"/>
                </a:solidFill>
              </a:rPr>
              <a:t>Qiime</a:t>
            </a:r>
            <a:r>
              <a:rPr lang="en-GB" dirty="0">
                <a:solidFill>
                  <a:prstClr val="black"/>
                </a:solidFill>
              </a:rPr>
              <a:t>, MG-RAST etc. </a:t>
            </a:r>
          </a:p>
          <a:p>
            <a:pPr lvl="1" defTabSz="914400">
              <a:buFont typeface="Arial" pitchFamily="34" charset="0"/>
              <a:buChar char="–"/>
            </a:pPr>
            <a:r>
              <a:rPr lang="en-GB" dirty="0">
                <a:solidFill>
                  <a:prstClr val="black"/>
                </a:solidFill>
              </a:rPr>
              <a:t>R statistical software using </a:t>
            </a:r>
            <a:r>
              <a:rPr lang="en-GB" dirty="0" err="1">
                <a:solidFill>
                  <a:prstClr val="black"/>
                </a:solidFill>
              </a:rPr>
              <a:t>phyloseq</a:t>
            </a:r>
            <a:r>
              <a:rPr lang="en-GB" dirty="0">
                <a:solidFill>
                  <a:prstClr val="black"/>
                </a:solidFill>
              </a:rPr>
              <a:t>, vegan, </a:t>
            </a:r>
            <a:r>
              <a:rPr lang="en-GB" dirty="0" err="1">
                <a:solidFill>
                  <a:prstClr val="black"/>
                </a:solidFill>
              </a:rPr>
              <a:t>labdsv</a:t>
            </a:r>
            <a:r>
              <a:rPr lang="en-GB" dirty="0">
                <a:solidFill>
                  <a:prstClr val="black"/>
                </a:solidFill>
              </a:rPr>
              <a:t> &amp; ade4 packages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418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44624"/>
            <a:ext cx="8352928" cy="1143000"/>
          </a:xfrm>
        </p:spPr>
        <p:txBody>
          <a:bodyPr>
            <a:normAutofit/>
          </a:bodyPr>
          <a:lstStyle/>
          <a:p>
            <a:r>
              <a:rPr lang="en-GB" dirty="0"/>
              <a:t>Rhizosphere </a:t>
            </a:r>
            <a:r>
              <a:rPr lang="en-GB" dirty="0" smtClean="0"/>
              <a:t>Meta*omics</a:t>
            </a:r>
            <a:endParaRPr lang="en-GB" dirty="0"/>
          </a:p>
        </p:txBody>
      </p:sp>
      <p:grpSp>
        <p:nvGrpSpPr>
          <p:cNvPr id="4" name="Group 26"/>
          <p:cNvGrpSpPr/>
          <p:nvPr/>
        </p:nvGrpSpPr>
        <p:grpSpPr>
          <a:xfrm>
            <a:off x="-254577" y="964670"/>
            <a:ext cx="5504647" cy="5420235"/>
            <a:chOff x="-209480" y="544117"/>
            <a:chExt cx="5714127" cy="5500533"/>
          </a:xfrm>
        </p:grpSpPr>
        <p:sp>
          <p:nvSpPr>
            <p:cNvPr id="5" name="TextBox 4"/>
            <p:cNvSpPr txBox="1"/>
            <p:nvPr/>
          </p:nvSpPr>
          <p:spPr>
            <a:xfrm>
              <a:off x="1008256" y="560893"/>
              <a:ext cx="1238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prstClr val="black"/>
                  </a:solidFill>
                </a:rPr>
                <a:t>Eukaryotes</a:t>
              </a:r>
              <a:endParaRPr lang="en-GB" b="1" dirty="0">
                <a:solidFill>
                  <a:prstClr val="black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92080" y="544117"/>
              <a:ext cx="132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prstClr val="black"/>
                  </a:solidFill>
                </a:rPr>
                <a:t>Prokaryotes</a:t>
              </a:r>
              <a:endParaRPr lang="en-GB" b="1" dirty="0">
                <a:solidFill>
                  <a:prstClr val="black"/>
                </a:solidFill>
              </a:endParaRP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0530" y="917476"/>
              <a:ext cx="2520000" cy="2508912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530" y="3524650"/>
              <a:ext cx="2520000" cy="2520000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84646" y="903610"/>
              <a:ext cx="2520000" cy="2522778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84647" y="3524650"/>
              <a:ext cx="2520000" cy="2514456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 rot="16200000">
              <a:off x="-252411" y="1972343"/>
              <a:ext cx="903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prstClr val="black"/>
                  </a:solidFill>
                </a:rPr>
                <a:t>Phylum</a:t>
              </a:r>
              <a:endParaRPr lang="en-GB" b="1" dirty="0">
                <a:solidFill>
                  <a:prstClr val="black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209480" y="4606704"/>
              <a:ext cx="785793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prstClr val="black"/>
                  </a:solidFill>
                </a:rPr>
                <a:t>Genus</a:t>
              </a:r>
              <a:endParaRPr lang="en-GB" b="1" dirty="0">
                <a:solidFill>
                  <a:prstClr val="black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4932" y="1335950"/>
              <a:ext cx="50206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WT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64137" y="5297818"/>
              <a:ext cx="50206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WT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46993" y="5006455"/>
              <a:ext cx="38183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M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9826" y="2682210"/>
              <a:ext cx="38183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M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80278" y="2280979"/>
              <a:ext cx="38183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M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78217" y="2497544"/>
              <a:ext cx="50206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WT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20920" y="5049503"/>
              <a:ext cx="38183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M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86167" y="5596635"/>
              <a:ext cx="50206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WT</a:t>
              </a:r>
              <a:endParaRPr lang="en-GB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5413200" y="1374090"/>
            <a:ext cx="3588296" cy="4359166"/>
          </a:xfrm>
          <a:prstGeom prst="roundRect">
            <a:avLst/>
          </a:prstGeom>
          <a:noFill/>
          <a:ln w="571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latin typeface="Roboto"/>
              </a:rPr>
              <a:t>WT vs. </a:t>
            </a:r>
            <a:r>
              <a:rPr lang="en-GB" sz="2400" b="1" i="1" dirty="0" smtClean="0">
                <a:solidFill>
                  <a:prstClr val="black"/>
                </a:solidFill>
                <a:latin typeface="Roboto"/>
              </a:rPr>
              <a:t>sad1</a:t>
            </a:r>
            <a:r>
              <a:rPr lang="en-GB" sz="2400" b="1" dirty="0" smtClean="0">
                <a:solidFill>
                  <a:prstClr val="black"/>
                </a:solidFill>
                <a:latin typeface="Roboto"/>
              </a:rPr>
              <a:t> oat rhizospheres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compared </a:t>
            </a:r>
            <a:r>
              <a:rPr lang="en-GB" sz="2000" dirty="0">
                <a:solidFill>
                  <a:prstClr val="black"/>
                </a:solidFill>
                <a:latin typeface="Roboto"/>
              </a:rPr>
              <a:t>community structure between a wild-type </a:t>
            </a: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oat plant </a:t>
            </a:r>
            <a:r>
              <a:rPr lang="en-GB" sz="2000" dirty="0">
                <a:solidFill>
                  <a:prstClr val="black"/>
                </a:solidFill>
                <a:latin typeface="Roboto"/>
              </a:rPr>
              <a:t>(WT) and a mutant (M) deficient </a:t>
            </a: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in antifungal </a:t>
            </a:r>
            <a:r>
              <a:rPr lang="en-GB" sz="2000" dirty="0" err="1" smtClean="0">
                <a:solidFill>
                  <a:prstClr val="black"/>
                </a:solidFill>
                <a:latin typeface="Roboto"/>
              </a:rPr>
              <a:t>avenacin</a:t>
            </a: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 production</a:t>
            </a:r>
            <a:endParaRPr lang="en-US" sz="2000" dirty="0">
              <a:solidFill>
                <a:prstClr val="black"/>
              </a:solidFill>
              <a:latin typeface="Roboto"/>
            </a:endParaRPr>
          </a:p>
          <a:p>
            <a:pPr algn="ctr"/>
            <a:endParaRPr lang="en-GB" sz="2400" dirty="0" smtClean="0">
              <a:solidFill>
                <a:prstClr val="black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prstClr val="black"/>
                </a:solidFill>
                <a:latin typeface="Roboto"/>
              </a:rPr>
              <a:t>Eukaryote</a:t>
            </a: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 community structure was profoundly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057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Metagenomics in </a:t>
            </a:r>
            <a:r>
              <a:rPr lang="en-GB" dirty="0"/>
              <a:t>a </a:t>
            </a:r>
            <a:r>
              <a:rPr lang="en-GB" dirty="0" smtClean="0"/>
              <a:t>Nutshell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115" y="2204864"/>
            <a:ext cx="3957861" cy="2160240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GB" sz="2200" dirty="0">
                <a:solidFill>
                  <a:schemeClr val="tx1"/>
                </a:solidFill>
              </a:rPr>
              <a:t>Broad overview of </a:t>
            </a:r>
            <a:r>
              <a:rPr lang="en-GB" sz="2200" dirty="0" err="1">
                <a:solidFill>
                  <a:schemeClr val="tx1"/>
                </a:solidFill>
              </a:rPr>
              <a:t>bioinformatic</a:t>
            </a:r>
            <a:r>
              <a:rPr lang="en-GB" sz="2200" dirty="0">
                <a:solidFill>
                  <a:schemeClr val="tx1"/>
                </a:solidFill>
              </a:rPr>
              <a:t> methods for functional metagenomics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1521" y="6021288"/>
            <a:ext cx="468052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Roboto"/>
              </a:rPr>
              <a:t>Morgan XC, </a:t>
            </a:r>
            <a:r>
              <a:rPr lang="en-GB" sz="2000" dirty="0" err="1" smtClean="0">
                <a:latin typeface="Roboto"/>
              </a:rPr>
              <a:t>Huttenhower</a:t>
            </a:r>
            <a:r>
              <a:rPr lang="en-GB" sz="2000" dirty="0" smtClean="0">
                <a:latin typeface="Roboto"/>
              </a:rPr>
              <a:t> C (2012) </a:t>
            </a:r>
            <a:r>
              <a:rPr lang="en-GB" sz="2000" dirty="0" err="1" smtClean="0">
                <a:latin typeface="Roboto"/>
              </a:rPr>
              <a:t>PLoS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Comput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Biol</a:t>
            </a:r>
            <a:r>
              <a:rPr lang="en-GB" sz="2000" dirty="0" smtClean="0">
                <a:latin typeface="Roboto"/>
              </a:rPr>
              <a:t> 8(12): e1002808. </a:t>
            </a:r>
            <a:endParaRPr lang="en-GB" sz="2000" dirty="0">
              <a:latin typeface="Roboto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type="chart"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516533"/>
            <a:ext cx="4282631" cy="5488791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71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Metagenomics in a </a:t>
            </a:r>
            <a:r>
              <a:rPr lang="en-GB" dirty="0" smtClean="0"/>
              <a:t>Nutshell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115" y="2204864"/>
            <a:ext cx="3957861" cy="2160240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GB" sz="2200" dirty="0">
                <a:solidFill>
                  <a:schemeClr val="tx1"/>
                </a:solidFill>
              </a:rPr>
              <a:t>Broad overview of </a:t>
            </a:r>
            <a:r>
              <a:rPr lang="en-GB" sz="2200" dirty="0" err="1">
                <a:solidFill>
                  <a:schemeClr val="tx1"/>
                </a:solidFill>
              </a:rPr>
              <a:t>bioinformatic</a:t>
            </a:r>
            <a:r>
              <a:rPr lang="en-GB" sz="2200" dirty="0">
                <a:solidFill>
                  <a:schemeClr val="tx1"/>
                </a:solidFill>
              </a:rPr>
              <a:t> methods for functional metagenomics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1521" y="6021288"/>
            <a:ext cx="475252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Roboto"/>
              </a:rPr>
              <a:t>Morgan XC, </a:t>
            </a:r>
            <a:r>
              <a:rPr lang="en-GB" sz="2000" dirty="0" err="1" smtClean="0">
                <a:latin typeface="Roboto"/>
              </a:rPr>
              <a:t>Huttenhower</a:t>
            </a:r>
            <a:r>
              <a:rPr lang="en-GB" sz="2000" dirty="0" smtClean="0">
                <a:latin typeface="Roboto"/>
              </a:rPr>
              <a:t> C (2012) </a:t>
            </a:r>
            <a:r>
              <a:rPr lang="en-GB" sz="2000" dirty="0" err="1" smtClean="0">
                <a:latin typeface="Roboto"/>
              </a:rPr>
              <a:t>PLoS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Comput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Biol</a:t>
            </a:r>
            <a:r>
              <a:rPr lang="en-GB" sz="2000" dirty="0" smtClean="0">
                <a:latin typeface="Roboto"/>
              </a:rPr>
              <a:t> 8(12): e1002808. </a:t>
            </a:r>
            <a:endParaRPr lang="en-GB" sz="2000" dirty="0">
              <a:latin typeface="Roboto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type="chart"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516533"/>
            <a:ext cx="4282631" cy="5488791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  <p:sp>
        <p:nvSpPr>
          <p:cNvPr id="8" name="Freeform 7"/>
          <p:cNvSpPr/>
          <p:nvPr/>
        </p:nvSpPr>
        <p:spPr>
          <a:xfrm>
            <a:off x="4716016" y="2348880"/>
            <a:ext cx="3024336" cy="3699007"/>
          </a:xfrm>
          <a:custGeom>
            <a:avLst/>
            <a:gdLst>
              <a:gd name="connsiteX0" fmla="*/ 2775098 w 3115340"/>
              <a:gd name="connsiteY0" fmla="*/ 1594884 h 3976577"/>
              <a:gd name="connsiteX1" fmla="*/ 2785730 w 3115340"/>
              <a:gd name="connsiteY1" fmla="*/ 1541721 h 3976577"/>
              <a:gd name="connsiteX2" fmla="*/ 2796363 w 3115340"/>
              <a:gd name="connsiteY2" fmla="*/ 1499191 h 3976577"/>
              <a:gd name="connsiteX3" fmla="*/ 2785730 w 3115340"/>
              <a:gd name="connsiteY3" fmla="*/ 1158949 h 3976577"/>
              <a:gd name="connsiteX4" fmla="*/ 2753833 w 3115340"/>
              <a:gd name="connsiteY4" fmla="*/ 1063256 h 3976577"/>
              <a:gd name="connsiteX5" fmla="*/ 2732567 w 3115340"/>
              <a:gd name="connsiteY5" fmla="*/ 988828 h 3976577"/>
              <a:gd name="connsiteX6" fmla="*/ 2711302 w 3115340"/>
              <a:gd name="connsiteY6" fmla="*/ 925033 h 3976577"/>
              <a:gd name="connsiteX7" fmla="*/ 2700670 w 3115340"/>
              <a:gd name="connsiteY7" fmla="*/ 893135 h 3976577"/>
              <a:gd name="connsiteX8" fmla="*/ 2690037 w 3115340"/>
              <a:gd name="connsiteY8" fmla="*/ 839972 h 3976577"/>
              <a:gd name="connsiteX9" fmla="*/ 2658140 w 3115340"/>
              <a:gd name="connsiteY9" fmla="*/ 786809 h 3976577"/>
              <a:gd name="connsiteX10" fmla="*/ 2636874 w 3115340"/>
              <a:gd name="connsiteY10" fmla="*/ 744279 h 3976577"/>
              <a:gd name="connsiteX11" fmla="*/ 2530549 w 3115340"/>
              <a:gd name="connsiteY11" fmla="*/ 531628 h 3976577"/>
              <a:gd name="connsiteX12" fmla="*/ 2498651 w 3115340"/>
              <a:gd name="connsiteY12" fmla="*/ 499730 h 3976577"/>
              <a:gd name="connsiteX13" fmla="*/ 2466753 w 3115340"/>
              <a:gd name="connsiteY13" fmla="*/ 446568 h 3976577"/>
              <a:gd name="connsiteX14" fmla="*/ 2392326 w 3115340"/>
              <a:gd name="connsiteY14" fmla="*/ 361507 h 3976577"/>
              <a:gd name="connsiteX15" fmla="*/ 2381693 w 3115340"/>
              <a:gd name="connsiteY15" fmla="*/ 329609 h 3976577"/>
              <a:gd name="connsiteX16" fmla="*/ 2296633 w 3115340"/>
              <a:gd name="connsiteY16" fmla="*/ 255182 h 3976577"/>
              <a:gd name="connsiteX17" fmla="*/ 2264735 w 3115340"/>
              <a:gd name="connsiteY17" fmla="*/ 244549 h 3976577"/>
              <a:gd name="connsiteX18" fmla="*/ 2169042 w 3115340"/>
              <a:gd name="connsiteY18" fmla="*/ 180754 h 3976577"/>
              <a:gd name="connsiteX19" fmla="*/ 2062716 w 3115340"/>
              <a:gd name="connsiteY19" fmla="*/ 116958 h 3976577"/>
              <a:gd name="connsiteX20" fmla="*/ 2030819 w 3115340"/>
              <a:gd name="connsiteY20" fmla="*/ 106326 h 3976577"/>
              <a:gd name="connsiteX21" fmla="*/ 1956391 w 3115340"/>
              <a:gd name="connsiteY21" fmla="*/ 85061 h 3976577"/>
              <a:gd name="connsiteX22" fmla="*/ 1903228 w 3115340"/>
              <a:gd name="connsiteY22" fmla="*/ 63796 h 3976577"/>
              <a:gd name="connsiteX23" fmla="*/ 1839433 w 3115340"/>
              <a:gd name="connsiteY23" fmla="*/ 53163 h 3976577"/>
              <a:gd name="connsiteX24" fmla="*/ 1786270 w 3115340"/>
              <a:gd name="connsiteY24" fmla="*/ 42530 h 3976577"/>
              <a:gd name="connsiteX25" fmla="*/ 1743740 w 3115340"/>
              <a:gd name="connsiteY25" fmla="*/ 31898 h 3976577"/>
              <a:gd name="connsiteX26" fmla="*/ 1679944 w 3115340"/>
              <a:gd name="connsiteY26" fmla="*/ 10633 h 3976577"/>
              <a:gd name="connsiteX27" fmla="*/ 1541721 w 3115340"/>
              <a:gd name="connsiteY27" fmla="*/ 0 h 3976577"/>
              <a:gd name="connsiteX28" fmla="*/ 1222744 w 3115340"/>
              <a:gd name="connsiteY28" fmla="*/ 10633 h 3976577"/>
              <a:gd name="connsiteX29" fmla="*/ 1127051 w 3115340"/>
              <a:gd name="connsiteY29" fmla="*/ 31898 h 3976577"/>
              <a:gd name="connsiteX30" fmla="*/ 1084521 w 3115340"/>
              <a:gd name="connsiteY30" fmla="*/ 42530 h 3976577"/>
              <a:gd name="connsiteX31" fmla="*/ 1010093 w 3115340"/>
              <a:gd name="connsiteY31" fmla="*/ 85061 h 3976577"/>
              <a:gd name="connsiteX32" fmla="*/ 946298 w 3115340"/>
              <a:gd name="connsiteY32" fmla="*/ 106326 h 3976577"/>
              <a:gd name="connsiteX33" fmla="*/ 914400 w 3115340"/>
              <a:gd name="connsiteY33" fmla="*/ 116958 h 3976577"/>
              <a:gd name="connsiteX34" fmla="*/ 871870 w 3115340"/>
              <a:gd name="connsiteY34" fmla="*/ 148856 h 3976577"/>
              <a:gd name="connsiteX35" fmla="*/ 839972 w 3115340"/>
              <a:gd name="connsiteY35" fmla="*/ 170121 h 3976577"/>
              <a:gd name="connsiteX36" fmla="*/ 754912 w 3115340"/>
              <a:gd name="connsiteY36" fmla="*/ 233916 h 3976577"/>
              <a:gd name="connsiteX37" fmla="*/ 701749 w 3115340"/>
              <a:gd name="connsiteY37" fmla="*/ 265814 h 3976577"/>
              <a:gd name="connsiteX38" fmla="*/ 637953 w 3115340"/>
              <a:gd name="connsiteY38" fmla="*/ 329609 h 3976577"/>
              <a:gd name="connsiteX39" fmla="*/ 616688 w 3115340"/>
              <a:gd name="connsiteY39" fmla="*/ 350875 h 3976577"/>
              <a:gd name="connsiteX40" fmla="*/ 584791 w 3115340"/>
              <a:gd name="connsiteY40" fmla="*/ 372140 h 3976577"/>
              <a:gd name="connsiteX41" fmla="*/ 478465 w 3115340"/>
              <a:gd name="connsiteY41" fmla="*/ 520996 h 3976577"/>
              <a:gd name="connsiteX42" fmla="*/ 446567 w 3115340"/>
              <a:gd name="connsiteY42" fmla="*/ 552893 h 3976577"/>
              <a:gd name="connsiteX43" fmla="*/ 393405 w 3115340"/>
              <a:gd name="connsiteY43" fmla="*/ 648586 h 3976577"/>
              <a:gd name="connsiteX44" fmla="*/ 318977 w 3115340"/>
              <a:gd name="connsiteY44" fmla="*/ 776177 h 3976577"/>
              <a:gd name="connsiteX45" fmla="*/ 287079 w 3115340"/>
              <a:gd name="connsiteY45" fmla="*/ 850605 h 3976577"/>
              <a:gd name="connsiteX46" fmla="*/ 276446 w 3115340"/>
              <a:gd name="connsiteY46" fmla="*/ 882503 h 3976577"/>
              <a:gd name="connsiteX47" fmla="*/ 255181 w 3115340"/>
              <a:gd name="connsiteY47" fmla="*/ 935665 h 3976577"/>
              <a:gd name="connsiteX48" fmla="*/ 233916 w 3115340"/>
              <a:gd name="connsiteY48" fmla="*/ 978196 h 3976577"/>
              <a:gd name="connsiteX49" fmla="*/ 223284 w 3115340"/>
              <a:gd name="connsiteY49" fmla="*/ 1010093 h 3976577"/>
              <a:gd name="connsiteX50" fmla="*/ 180753 w 3115340"/>
              <a:gd name="connsiteY50" fmla="*/ 1105786 h 3976577"/>
              <a:gd name="connsiteX51" fmla="*/ 148856 w 3115340"/>
              <a:gd name="connsiteY51" fmla="*/ 1201479 h 3976577"/>
              <a:gd name="connsiteX52" fmla="*/ 116958 w 3115340"/>
              <a:gd name="connsiteY52" fmla="*/ 1265275 h 3976577"/>
              <a:gd name="connsiteX53" fmla="*/ 106326 w 3115340"/>
              <a:gd name="connsiteY53" fmla="*/ 1329070 h 3976577"/>
              <a:gd name="connsiteX54" fmla="*/ 95693 w 3115340"/>
              <a:gd name="connsiteY54" fmla="*/ 1403498 h 3976577"/>
              <a:gd name="connsiteX55" fmla="*/ 74428 w 3115340"/>
              <a:gd name="connsiteY55" fmla="*/ 1467293 h 3976577"/>
              <a:gd name="connsiteX56" fmla="*/ 63795 w 3115340"/>
              <a:gd name="connsiteY56" fmla="*/ 1573619 h 3976577"/>
              <a:gd name="connsiteX57" fmla="*/ 53163 w 3115340"/>
              <a:gd name="connsiteY57" fmla="*/ 1605516 h 3976577"/>
              <a:gd name="connsiteX58" fmla="*/ 42530 w 3115340"/>
              <a:gd name="connsiteY58" fmla="*/ 1679944 h 3976577"/>
              <a:gd name="connsiteX59" fmla="*/ 31898 w 3115340"/>
              <a:gd name="connsiteY59" fmla="*/ 1818168 h 3976577"/>
              <a:gd name="connsiteX60" fmla="*/ 10633 w 3115340"/>
              <a:gd name="connsiteY60" fmla="*/ 1988289 h 3976577"/>
              <a:gd name="connsiteX61" fmla="*/ 0 w 3115340"/>
              <a:gd name="connsiteY61" fmla="*/ 2105247 h 3976577"/>
              <a:gd name="connsiteX62" fmla="*/ 10633 w 3115340"/>
              <a:gd name="connsiteY62" fmla="*/ 2392326 h 3976577"/>
              <a:gd name="connsiteX63" fmla="*/ 21265 w 3115340"/>
              <a:gd name="connsiteY63" fmla="*/ 2424223 h 3976577"/>
              <a:gd name="connsiteX64" fmla="*/ 42530 w 3115340"/>
              <a:gd name="connsiteY64" fmla="*/ 2551814 h 3976577"/>
              <a:gd name="connsiteX65" fmla="*/ 63795 w 3115340"/>
              <a:gd name="connsiteY65" fmla="*/ 2615609 h 3976577"/>
              <a:gd name="connsiteX66" fmla="*/ 74428 w 3115340"/>
              <a:gd name="connsiteY66" fmla="*/ 2668772 h 3976577"/>
              <a:gd name="connsiteX67" fmla="*/ 85060 w 3115340"/>
              <a:gd name="connsiteY67" fmla="*/ 2700670 h 3976577"/>
              <a:gd name="connsiteX68" fmla="*/ 95693 w 3115340"/>
              <a:gd name="connsiteY68" fmla="*/ 2753833 h 3976577"/>
              <a:gd name="connsiteX69" fmla="*/ 116958 w 3115340"/>
              <a:gd name="connsiteY69" fmla="*/ 2785730 h 3976577"/>
              <a:gd name="connsiteX70" fmla="*/ 159488 w 3115340"/>
              <a:gd name="connsiteY70" fmla="*/ 2892056 h 3976577"/>
              <a:gd name="connsiteX71" fmla="*/ 180753 w 3115340"/>
              <a:gd name="connsiteY71" fmla="*/ 2923954 h 3976577"/>
              <a:gd name="connsiteX72" fmla="*/ 202019 w 3115340"/>
              <a:gd name="connsiteY72" fmla="*/ 2966484 h 3976577"/>
              <a:gd name="connsiteX73" fmla="*/ 223284 w 3115340"/>
              <a:gd name="connsiteY73" fmla="*/ 3030279 h 3976577"/>
              <a:gd name="connsiteX74" fmla="*/ 276446 w 3115340"/>
              <a:gd name="connsiteY74" fmla="*/ 3104707 h 3976577"/>
              <a:gd name="connsiteX75" fmla="*/ 308344 w 3115340"/>
              <a:gd name="connsiteY75" fmla="*/ 3168503 h 3976577"/>
              <a:gd name="connsiteX76" fmla="*/ 350874 w 3115340"/>
              <a:gd name="connsiteY76" fmla="*/ 3242930 h 3976577"/>
              <a:gd name="connsiteX77" fmla="*/ 393405 w 3115340"/>
              <a:gd name="connsiteY77" fmla="*/ 3285461 h 3976577"/>
              <a:gd name="connsiteX78" fmla="*/ 467833 w 3115340"/>
              <a:gd name="connsiteY78" fmla="*/ 3402419 h 3976577"/>
              <a:gd name="connsiteX79" fmla="*/ 499730 w 3115340"/>
              <a:gd name="connsiteY79" fmla="*/ 3423684 h 3976577"/>
              <a:gd name="connsiteX80" fmla="*/ 595423 w 3115340"/>
              <a:gd name="connsiteY80" fmla="*/ 3519377 h 3976577"/>
              <a:gd name="connsiteX81" fmla="*/ 637953 w 3115340"/>
              <a:gd name="connsiteY81" fmla="*/ 3551275 h 3976577"/>
              <a:gd name="connsiteX82" fmla="*/ 659219 w 3115340"/>
              <a:gd name="connsiteY82" fmla="*/ 3572540 h 3976577"/>
              <a:gd name="connsiteX83" fmla="*/ 733646 w 3115340"/>
              <a:gd name="connsiteY83" fmla="*/ 3615070 h 3976577"/>
              <a:gd name="connsiteX84" fmla="*/ 754912 w 3115340"/>
              <a:gd name="connsiteY84" fmla="*/ 3636335 h 3976577"/>
              <a:gd name="connsiteX85" fmla="*/ 829340 w 3115340"/>
              <a:gd name="connsiteY85" fmla="*/ 3668233 h 3976577"/>
              <a:gd name="connsiteX86" fmla="*/ 903767 w 3115340"/>
              <a:gd name="connsiteY86" fmla="*/ 3700130 h 3976577"/>
              <a:gd name="connsiteX87" fmla="*/ 967563 w 3115340"/>
              <a:gd name="connsiteY87" fmla="*/ 3732028 h 3976577"/>
              <a:gd name="connsiteX88" fmla="*/ 999460 w 3115340"/>
              <a:gd name="connsiteY88" fmla="*/ 3753293 h 3976577"/>
              <a:gd name="connsiteX89" fmla="*/ 1063256 w 3115340"/>
              <a:gd name="connsiteY89" fmla="*/ 3774558 h 3976577"/>
              <a:gd name="connsiteX90" fmla="*/ 1095153 w 3115340"/>
              <a:gd name="connsiteY90" fmla="*/ 3795823 h 3976577"/>
              <a:gd name="connsiteX91" fmla="*/ 1180214 w 3115340"/>
              <a:gd name="connsiteY91" fmla="*/ 3817089 h 3976577"/>
              <a:gd name="connsiteX92" fmla="*/ 1297172 w 3115340"/>
              <a:gd name="connsiteY92" fmla="*/ 3859619 h 3976577"/>
              <a:gd name="connsiteX93" fmla="*/ 1329070 w 3115340"/>
              <a:gd name="connsiteY93" fmla="*/ 3880884 h 3976577"/>
              <a:gd name="connsiteX94" fmla="*/ 1435395 w 3115340"/>
              <a:gd name="connsiteY94" fmla="*/ 3902149 h 3976577"/>
              <a:gd name="connsiteX95" fmla="*/ 1488558 w 3115340"/>
              <a:gd name="connsiteY95" fmla="*/ 3912782 h 3976577"/>
              <a:gd name="connsiteX96" fmla="*/ 1573619 w 3115340"/>
              <a:gd name="connsiteY96" fmla="*/ 3934047 h 3976577"/>
              <a:gd name="connsiteX97" fmla="*/ 1669312 w 3115340"/>
              <a:gd name="connsiteY97" fmla="*/ 3944679 h 3976577"/>
              <a:gd name="connsiteX98" fmla="*/ 1807535 w 3115340"/>
              <a:gd name="connsiteY98" fmla="*/ 3965944 h 3976577"/>
              <a:gd name="connsiteX99" fmla="*/ 1967023 w 3115340"/>
              <a:gd name="connsiteY99" fmla="*/ 3976577 h 3976577"/>
              <a:gd name="connsiteX100" fmla="*/ 2307265 w 3115340"/>
              <a:gd name="connsiteY100" fmla="*/ 3965944 h 3976577"/>
              <a:gd name="connsiteX101" fmla="*/ 2392326 w 3115340"/>
              <a:gd name="connsiteY101" fmla="*/ 3934047 h 3976577"/>
              <a:gd name="connsiteX102" fmla="*/ 2519916 w 3115340"/>
              <a:gd name="connsiteY102" fmla="*/ 3880884 h 3976577"/>
              <a:gd name="connsiteX103" fmla="*/ 2562446 w 3115340"/>
              <a:gd name="connsiteY103" fmla="*/ 3859619 h 3976577"/>
              <a:gd name="connsiteX104" fmla="*/ 2615609 w 3115340"/>
              <a:gd name="connsiteY104" fmla="*/ 3817089 h 3976577"/>
              <a:gd name="connsiteX105" fmla="*/ 2647507 w 3115340"/>
              <a:gd name="connsiteY105" fmla="*/ 3806456 h 3976577"/>
              <a:gd name="connsiteX106" fmla="*/ 2679405 w 3115340"/>
              <a:gd name="connsiteY106" fmla="*/ 3774558 h 3976577"/>
              <a:gd name="connsiteX107" fmla="*/ 2732567 w 3115340"/>
              <a:gd name="connsiteY107" fmla="*/ 3710763 h 3976577"/>
              <a:gd name="connsiteX108" fmla="*/ 2796363 w 3115340"/>
              <a:gd name="connsiteY108" fmla="*/ 3668233 h 3976577"/>
              <a:gd name="connsiteX109" fmla="*/ 2838893 w 3115340"/>
              <a:gd name="connsiteY109" fmla="*/ 3593805 h 3976577"/>
              <a:gd name="connsiteX110" fmla="*/ 2881423 w 3115340"/>
              <a:gd name="connsiteY110" fmla="*/ 3519377 h 3976577"/>
              <a:gd name="connsiteX111" fmla="*/ 2913321 w 3115340"/>
              <a:gd name="connsiteY111" fmla="*/ 3434316 h 3976577"/>
              <a:gd name="connsiteX112" fmla="*/ 2955851 w 3115340"/>
              <a:gd name="connsiteY112" fmla="*/ 3359889 h 3976577"/>
              <a:gd name="connsiteX113" fmla="*/ 2966484 w 3115340"/>
              <a:gd name="connsiteY113" fmla="*/ 3327991 h 3976577"/>
              <a:gd name="connsiteX114" fmla="*/ 2987749 w 3115340"/>
              <a:gd name="connsiteY114" fmla="*/ 3285461 h 3976577"/>
              <a:gd name="connsiteX115" fmla="*/ 2998381 w 3115340"/>
              <a:gd name="connsiteY115" fmla="*/ 3253563 h 3976577"/>
              <a:gd name="connsiteX116" fmla="*/ 3019646 w 3115340"/>
              <a:gd name="connsiteY116" fmla="*/ 3211033 h 3976577"/>
              <a:gd name="connsiteX117" fmla="*/ 3051544 w 3115340"/>
              <a:gd name="connsiteY117" fmla="*/ 3125972 h 3976577"/>
              <a:gd name="connsiteX118" fmla="*/ 3083442 w 3115340"/>
              <a:gd name="connsiteY118" fmla="*/ 2955851 h 3976577"/>
              <a:gd name="connsiteX119" fmla="*/ 3104707 w 3115340"/>
              <a:gd name="connsiteY119" fmla="*/ 2806996 h 3976577"/>
              <a:gd name="connsiteX120" fmla="*/ 3115340 w 3115340"/>
              <a:gd name="connsiteY120" fmla="*/ 2775098 h 3976577"/>
              <a:gd name="connsiteX121" fmla="*/ 3104707 w 3115340"/>
              <a:gd name="connsiteY121" fmla="*/ 2402958 h 3976577"/>
              <a:gd name="connsiteX122" fmla="*/ 3094074 w 3115340"/>
              <a:gd name="connsiteY122" fmla="*/ 2328530 h 3976577"/>
              <a:gd name="connsiteX123" fmla="*/ 3083442 w 3115340"/>
              <a:gd name="connsiteY123" fmla="*/ 2222205 h 3976577"/>
              <a:gd name="connsiteX124" fmla="*/ 3062177 w 3115340"/>
              <a:gd name="connsiteY124" fmla="*/ 2126512 h 3976577"/>
              <a:gd name="connsiteX125" fmla="*/ 3051544 w 3115340"/>
              <a:gd name="connsiteY125" fmla="*/ 2041451 h 3976577"/>
              <a:gd name="connsiteX126" fmla="*/ 3030279 w 3115340"/>
              <a:gd name="connsiteY126" fmla="*/ 1956391 h 3976577"/>
              <a:gd name="connsiteX127" fmla="*/ 3019646 w 3115340"/>
              <a:gd name="connsiteY127" fmla="*/ 1903228 h 3976577"/>
              <a:gd name="connsiteX128" fmla="*/ 3009014 w 3115340"/>
              <a:gd name="connsiteY128" fmla="*/ 1871330 h 3976577"/>
              <a:gd name="connsiteX129" fmla="*/ 2998381 w 3115340"/>
              <a:gd name="connsiteY129" fmla="*/ 1828800 h 3976577"/>
              <a:gd name="connsiteX130" fmla="*/ 2977116 w 3115340"/>
              <a:gd name="connsiteY130" fmla="*/ 1796903 h 3976577"/>
              <a:gd name="connsiteX131" fmla="*/ 2966484 w 3115340"/>
              <a:gd name="connsiteY131" fmla="*/ 1765005 h 3976577"/>
              <a:gd name="connsiteX132" fmla="*/ 2955851 w 3115340"/>
              <a:gd name="connsiteY132" fmla="*/ 1722475 h 3976577"/>
              <a:gd name="connsiteX133" fmla="*/ 2934586 w 3115340"/>
              <a:gd name="connsiteY133" fmla="*/ 1690577 h 3976577"/>
              <a:gd name="connsiteX134" fmla="*/ 2913321 w 3115340"/>
              <a:gd name="connsiteY134" fmla="*/ 1648047 h 3976577"/>
              <a:gd name="connsiteX135" fmla="*/ 2902688 w 3115340"/>
              <a:gd name="connsiteY135" fmla="*/ 1605516 h 3976577"/>
              <a:gd name="connsiteX136" fmla="*/ 2860158 w 3115340"/>
              <a:gd name="connsiteY136" fmla="*/ 1541721 h 3976577"/>
              <a:gd name="connsiteX137" fmla="*/ 2849526 w 3115340"/>
              <a:gd name="connsiteY137" fmla="*/ 1509823 h 3976577"/>
              <a:gd name="connsiteX138" fmla="*/ 2796363 w 3115340"/>
              <a:gd name="connsiteY138" fmla="*/ 1467293 h 3976577"/>
              <a:gd name="connsiteX139" fmla="*/ 2764465 w 3115340"/>
              <a:gd name="connsiteY139" fmla="*/ 1424763 h 3976577"/>
              <a:gd name="connsiteX140" fmla="*/ 2721935 w 3115340"/>
              <a:gd name="connsiteY140" fmla="*/ 1392865 h 397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115340" h="3976577">
                <a:moveTo>
                  <a:pt x="2775098" y="1594884"/>
                </a:moveTo>
                <a:cubicBezTo>
                  <a:pt x="2778642" y="1577163"/>
                  <a:pt x="2781810" y="1559363"/>
                  <a:pt x="2785730" y="1541721"/>
                </a:cubicBezTo>
                <a:cubicBezTo>
                  <a:pt x="2788900" y="1527456"/>
                  <a:pt x="2796363" y="1513804"/>
                  <a:pt x="2796363" y="1499191"/>
                </a:cubicBezTo>
                <a:cubicBezTo>
                  <a:pt x="2796363" y="1385722"/>
                  <a:pt x="2792024" y="1272244"/>
                  <a:pt x="2785730" y="1158949"/>
                </a:cubicBezTo>
                <a:cubicBezTo>
                  <a:pt x="2784181" y="1131061"/>
                  <a:pt x="2762616" y="1086678"/>
                  <a:pt x="2753833" y="1063256"/>
                </a:cubicBezTo>
                <a:cubicBezTo>
                  <a:pt x="2735966" y="1015610"/>
                  <a:pt x="2749325" y="1044689"/>
                  <a:pt x="2732567" y="988828"/>
                </a:cubicBezTo>
                <a:cubicBezTo>
                  <a:pt x="2726126" y="967358"/>
                  <a:pt x="2718390" y="946298"/>
                  <a:pt x="2711302" y="925033"/>
                </a:cubicBezTo>
                <a:cubicBezTo>
                  <a:pt x="2707758" y="914400"/>
                  <a:pt x="2702868" y="904125"/>
                  <a:pt x="2700670" y="893135"/>
                </a:cubicBezTo>
                <a:cubicBezTo>
                  <a:pt x="2697126" y="875414"/>
                  <a:pt x="2696749" y="856751"/>
                  <a:pt x="2690037" y="839972"/>
                </a:cubicBezTo>
                <a:cubicBezTo>
                  <a:pt x="2682362" y="820784"/>
                  <a:pt x="2668176" y="804874"/>
                  <a:pt x="2658140" y="786809"/>
                </a:cubicBezTo>
                <a:cubicBezTo>
                  <a:pt x="2650442" y="772953"/>
                  <a:pt x="2643118" y="758848"/>
                  <a:pt x="2636874" y="744279"/>
                </a:cubicBezTo>
                <a:cubicBezTo>
                  <a:pt x="2610286" y="682242"/>
                  <a:pt x="2580100" y="581179"/>
                  <a:pt x="2530549" y="531628"/>
                </a:cubicBezTo>
                <a:lnTo>
                  <a:pt x="2498651" y="499730"/>
                </a:lnTo>
                <a:cubicBezTo>
                  <a:pt x="2476690" y="433844"/>
                  <a:pt x="2503242" y="497653"/>
                  <a:pt x="2466753" y="446568"/>
                </a:cubicBezTo>
                <a:cubicBezTo>
                  <a:pt x="2408909" y="365587"/>
                  <a:pt x="2465820" y="416628"/>
                  <a:pt x="2392326" y="361507"/>
                </a:cubicBezTo>
                <a:cubicBezTo>
                  <a:pt x="2388782" y="350874"/>
                  <a:pt x="2388207" y="338729"/>
                  <a:pt x="2381693" y="329609"/>
                </a:cubicBezTo>
                <a:cubicBezTo>
                  <a:pt x="2367494" y="309730"/>
                  <a:pt x="2319086" y="268012"/>
                  <a:pt x="2296633" y="255182"/>
                </a:cubicBezTo>
                <a:cubicBezTo>
                  <a:pt x="2286902" y="249621"/>
                  <a:pt x="2275368" y="248093"/>
                  <a:pt x="2264735" y="244549"/>
                </a:cubicBezTo>
                <a:cubicBezTo>
                  <a:pt x="2154213" y="156132"/>
                  <a:pt x="2263287" y="237301"/>
                  <a:pt x="2169042" y="180754"/>
                </a:cubicBezTo>
                <a:cubicBezTo>
                  <a:pt x="2106054" y="142961"/>
                  <a:pt x="2119426" y="141262"/>
                  <a:pt x="2062716" y="116958"/>
                </a:cubicBezTo>
                <a:cubicBezTo>
                  <a:pt x="2052415" y="112543"/>
                  <a:pt x="2041554" y="109546"/>
                  <a:pt x="2030819" y="106326"/>
                </a:cubicBezTo>
                <a:cubicBezTo>
                  <a:pt x="2006105" y="98912"/>
                  <a:pt x="1980869" y="93220"/>
                  <a:pt x="1956391" y="85061"/>
                </a:cubicBezTo>
                <a:cubicBezTo>
                  <a:pt x="1938284" y="79025"/>
                  <a:pt x="1921642" y="68818"/>
                  <a:pt x="1903228" y="63796"/>
                </a:cubicBezTo>
                <a:cubicBezTo>
                  <a:pt x="1882429" y="58124"/>
                  <a:pt x="1860644" y="57020"/>
                  <a:pt x="1839433" y="53163"/>
                </a:cubicBezTo>
                <a:cubicBezTo>
                  <a:pt x="1821653" y="49930"/>
                  <a:pt x="1803912" y="46450"/>
                  <a:pt x="1786270" y="42530"/>
                </a:cubicBezTo>
                <a:cubicBezTo>
                  <a:pt x="1772005" y="39360"/>
                  <a:pt x="1757737" y="36097"/>
                  <a:pt x="1743740" y="31898"/>
                </a:cubicBezTo>
                <a:cubicBezTo>
                  <a:pt x="1722270" y="25457"/>
                  <a:pt x="1702294" y="12352"/>
                  <a:pt x="1679944" y="10633"/>
                </a:cubicBezTo>
                <a:lnTo>
                  <a:pt x="1541721" y="0"/>
                </a:lnTo>
                <a:cubicBezTo>
                  <a:pt x="1435395" y="3544"/>
                  <a:pt x="1328965" y="4732"/>
                  <a:pt x="1222744" y="10633"/>
                </a:cubicBezTo>
                <a:cubicBezTo>
                  <a:pt x="1163187" y="13942"/>
                  <a:pt x="1171450" y="19213"/>
                  <a:pt x="1127051" y="31898"/>
                </a:cubicBezTo>
                <a:cubicBezTo>
                  <a:pt x="1113000" y="35912"/>
                  <a:pt x="1098698" y="38986"/>
                  <a:pt x="1084521" y="42530"/>
                </a:cubicBezTo>
                <a:cubicBezTo>
                  <a:pt x="1055748" y="61712"/>
                  <a:pt x="1043820" y="71570"/>
                  <a:pt x="1010093" y="85061"/>
                </a:cubicBezTo>
                <a:cubicBezTo>
                  <a:pt x="989281" y="93386"/>
                  <a:pt x="967563" y="99238"/>
                  <a:pt x="946298" y="106326"/>
                </a:cubicBezTo>
                <a:lnTo>
                  <a:pt x="914400" y="116958"/>
                </a:lnTo>
                <a:cubicBezTo>
                  <a:pt x="900223" y="127591"/>
                  <a:pt x="886290" y="138556"/>
                  <a:pt x="871870" y="148856"/>
                </a:cubicBezTo>
                <a:cubicBezTo>
                  <a:pt x="861471" y="156284"/>
                  <a:pt x="850307" y="162605"/>
                  <a:pt x="839972" y="170121"/>
                </a:cubicBezTo>
                <a:cubicBezTo>
                  <a:pt x="811309" y="190967"/>
                  <a:pt x="785303" y="215681"/>
                  <a:pt x="754912" y="233916"/>
                </a:cubicBezTo>
                <a:cubicBezTo>
                  <a:pt x="737191" y="244549"/>
                  <a:pt x="717744" y="252728"/>
                  <a:pt x="701749" y="265814"/>
                </a:cubicBezTo>
                <a:cubicBezTo>
                  <a:pt x="678473" y="284858"/>
                  <a:pt x="659218" y="308344"/>
                  <a:pt x="637953" y="329609"/>
                </a:cubicBezTo>
                <a:cubicBezTo>
                  <a:pt x="630864" y="336698"/>
                  <a:pt x="625029" y="345314"/>
                  <a:pt x="616688" y="350875"/>
                </a:cubicBezTo>
                <a:lnTo>
                  <a:pt x="584791" y="372140"/>
                </a:lnTo>
                <a:cubicBezTo>
                  <a:pt x="560646" y="408356"/>
                  <a:pt x="504834" y="494628"/>
                  <a:pt x="478465" y="520996"/>
                </a:cubicBezTo>
                <a:lnTo>
                  <a:pt x="446567" y="552893"/>
                </a:lnTo>
                <a:cubicBezTo>
                  <a:pt x="426302" y="593424"/>
                  <a:pt x="420103" y="608539"/>
                  <a:pt x="393405" y="648586"/>
                </a:cubicBezTo>
                <a:cubicBezTo>
                  <a:pt x="355630" y="705249"/>
                  <a:pt x="345920" y="695350"/>
                  <a:pt x="318977" y="776177"/>
                </a:cubicBezTo>
                <a:cubicBezTo>
                  <a:pt x="294041" y="850984"/>
                  <a:pt x="326496" y="758634"/>
                  <a:pt x="287079" y="850605"/>
                </a:cubicBezTo>
                <a:cubicBezTo>
                  <a:pt x="282664" y="860907"/>
                  <a:pt x="280381" y="872009"/>
                  <a:pt x="276446" y="882503"/>
                </a:cubicBezTo>
                <a:cubicBezTo>
                  <a:pt x="269744" y="900374"/>
                  <a:pt x="262932" y="918224"/>
                  <a:pt x="255181" y="935665"/>
                </a:cubicBezTo>
                <a:cubicBezTo>
                  <a:pt x="248744" y="950149"/>
                  <a:pt x="240160" y="963627"/>
                  <a:pt x="233916" y="978196"/>
                </a:cubicBezTo>
                <a:cubicBezTo>
                  <a:pt x="229501" y="988497"/>
                  <a:pt x="227219" y="999599"/>
                  <a:pt x="223284" y="1010093"/>
                </a:cubicBezTo>
                <a:cubicBezTo>
                  <a:pt x="202920" y="1064399"/>
                  <a:pt x="204918" y="1057458"/>
                  <a:pt x="180753" y="1105786"/>
                </a:cubicBezTo>
                <a:cubicBezTo>
                  <a:pt x="155277" y="1207693"/>
                  <a:pt x="188890" y="1081379"/>
                  <a:pt x="148856" y="1201479"/>
                </a:cubicBezTo>
                <a:cubicBezTo>
                  <a:pt x="129260" y="1260266"/>
                  <a:pt x="153036" y="1229195"/>
                  <a:pt x="116958" y="1265275"/>
                </a:cubicBezTo>
                <a:cubicBezTo>
                  <a:pt x="113414" y="1286540"/>
                  <a:pt x="109604" y="1307762"/>
                  <a:pt x="106326" y="1329070"/>
                </a:cubicBezTo>
                <a:cubicBezTo>
                  <a:pt x="102515" y="1353840"/>
                  <a:pt x="101328" y="1379079"/>
                  <a:pt x="95693" y="1403498"/>
                </a:cubicBezTo>
                <a:cubicBezTo>
                  <a:pt x="90653" y="1425339"/>
                  <a:pt x="81516" y="1446028"/>
                  <a:pt x="74428" y="1467293"/>
                </a:cubicBezTo>
                <a:cubicBezTo>
                  <a:pt x="70884" y="1502735"/>
                  <a:pt x="69211" y="1538414"/>
                  <a:pt x="63795" y="1573619"/>
                </a:cubicBezTo>
                <a:cubicBezTo>
                  <a:pt x="62091" y="1584696"/>
                  <a:pt x="55361" y="1594526"/>
                  <a:pt x="53163" y="1605516"/>
                </a:cubicBezTo>
                <a:cubicBezTo>
                  <a:pt x="48248" y="1630091"/>
                  <a:pt x="45024" y="1655007"/>
                  <a:pt x="42530" y="1679944"/>
                </a:cubicBezTo>
                <a:cubicBezTo>
                  <a:pt x="37932" y="1725925"/>
                  <a:pt x="36653" y="1772203"/>
                  <a:pt x="31898" y="1818168"/>
                </a:cubicBezTo>
                <a:cubicBezTo>
                  <a:pt x="26018" y="1875013"/>
                  <a:pt x="15807" y="1931375"/>
                  <a:pt x="10633" y="1988289"/>
                </a:cubicBezTo>
                <a:lnTo>
                  <a:pt x="0" y="2105247"/>
                </a:lnTo>
                <a:cubicBezTo>
                  <a:pt x="3544" y="2200940"/>
                  <a:pt x="4263" y="2296779"/>
                  <a:pt x="10633" y="2392326"/>
                </a:cubicBezTo>
                <a:cubicBezTo>
                  <a:pt x="11379" y="2403509"/>
                  <a:pt x="19067" y="2413233"/>
                  <a:pt x="21265" y="2424223"/>
                </a:cubicBezTo>
                <a:cubicBezTo>
                  <a:pt x="29721" y="2466503"/>
                  <a:pt x="35442" y="2509284"/>
                  <a:pt x="42530" y="2551814"/>
                </a:cubicBezTo>
                <a:cubicBezTo>
                  <a:pt x="46215" y="2573924"/>
                  <a:pt x="57897" y="2593984"/>
                  <a:pt x="63795" y="2615609"/>
                </a:cubicBezTo>
                <a:cubicBezTo>
                  <a:pt x="68550" y="2633044"/>
                  <a:pt x="70045" y="2651240"/>
                  <a:pt x="74428" y="2668772"/>
                </a:cubicBezTo>
                <a:cubicBezTo>
                  <a:pt x="77146" y="2679645"/>
                  <a:pt x="82342" y="2689797"/>
                  <a:pt x="85060" y="2700670"/>
                </a:cubicBezTo>
                <a:cubicBezTo>
                  <a:pt x="89443" y="2718202"/>
                  <a:pt x="89347" y="2736912"/>
                  <a:pt x="95693" y="2753833"/>
                </a:cubicBezTo>
                <a:cubicBezTo>
                  <a:pt x="100180" y="2765798"/>
                  <a:pt x="111603" y="2774128"/>
                  <a:pt x="116958" y="2785730"/>
                </a:cubicBezTo>
                <a:cubicBezTo>
                  <a:pt x="132954" y="2820389"/>
                  <a:pt x="138314" y="2860295"/>
                  <a:pt x="159488" y="2892056"/>
                </a:cubicBezTo>
                <a:cubicBezTo>
                  <a:pt x="166576" y="2902689"/>
                  <a:pt x="174413" y="2912859"/>
                  <a:pt x="180753" y="2923954"/>
                </a:cubicBezTo>
                <a:cubicBezTo>
                  <a:pt x="188617" y="2937716"/>
                  <a:pt x="196132" y="2951768"/>
                  <a:pt x="202019" y="2966484"/>
                </a:cubicBezTo>
                <a:cubicBezTo>
                  <a:pt x="210344" y="2987296"/>
                  <a:pt x="210850" y="3011628"/>
                  <a:pt x="223284" y="3030279"/>
                </a:cubicBezTo>
                <a:cubicBezTo>
                  <a:pt x="254379" y="3076922"/>
                  <a:pt x="236882" y="3051954"/>
                  <a:pt x="276446" y="3104707"/>
                </a:cubicBezTo>
                <a:cubicBezTo>
                  <a:pt x="295941" y="3163190"/>
                  <a:pt x="275365" y="3110790"/>
                  <a:pt x="308344" y="3168503"/>
                </a:cubicBezTo>
                <a:cubicBezTo>
                  <a:pt x="325583" y="3198672"/>
                  <a:pt x="328670" y="3217025"/>
                  <a:pt x="350874" y="3242930"/>
                </a:cubicBezTo>
                <a:cubicBezTo>
                  <a:pt x="363922" y="3258153"/>
                  <a:pt x="379228" y="3271284"/>
                  <a:pt x="393405" y="3285461"/>
                </a:cubicBezTo>
                <a:cubicBezTo>
                  <a:pt x="408873" y="3331868"/>
                  <a:pt x="417460" y="3368836"/>
                  <a:pt x="467833" y="3402419"/>
                </a:cubicBezTo>
                <a:lnTo>
                  <a:pt x="499730" y="3423684"/>
                </a:lnTo>
                <a:cubicBezTo>
                  <a:pt x="521571" y="3489205"/>
                  <a:pt x="501397" y="3448857"/>
                  <a:pt x="595423" y="3519377"/>
                </a:cubicBezTo>
                <a:cubicBezTo>
                  <a:pt x="609600" y="3530010"/>
                  <a:pt x="625422" y="3538745"/>
                  <a:pt x="637953" y="3551275"/>
                </a:cubicBezTo>
                <a:cubicBezTo>
                  <a:pt x="645042" y="3558363"/>
                  <a:pt x="650878" y="3566979"/>
                  <a:pt x="659219" y="3572540"/>
                </a:cubicBezTo>
                <a:cubicBezTo>
                  <a:pt x="724709" y="3616200"/>
                  <a:pt x="679265" y="3571565"/>
                  <a:pt x="733646" y="3615070"/>
                </a:cubicBezTo>
                <a:cubicBezTo>
                  <a:pt x="741474" y="3621332"/>
                  <a:pt x="746571" y="3630774"/>
                  <a:pt x="754912" y="3636335"/>
                </a:cubicBezTo>
                <a:cubicBezTo>
                  <a:pt x="821290" y="3680586"/>
                  <a:pt x="772631" y="3639878"/>
                  <a:pt x="829340" y="3668233"/>
                </a:cubicBezTo>
                <a:cubicBezTo>
                  <a:pt x="902764" y="3704946"/>
                  <a:pt x="815255" y="3678003"/>
                  <a:pt x="903767" y="3700130"/>
                </a:cubicBezTo>
                <a:cubicBezTo>
                  <a:pt x="995178" y="3761073"/>
                  <a:pt x="879525" y="3688009"/>
                  <a:pt x="967563" y="3732028"/>
                </a:cubicBezTo>
                <a:cubicBezTo>
                  <a:pt x="978993" y="3737743"/>
                  <a:pt x="987783" y="3748103"/>
                  <a:pt x="999460" y="3753293"/>
                </a:cubicBezTo>
                <a:cubicBezTo>
                  <a:pt x="1019944" y="3762397"/>
                  <a:pt x="1063256" y="3774558"/>
                  <a:pt x="1063256" y="3774558"/>
                </a:cubicBezTo>
                <a:cubicBezTo>
                  <a:pt x="1073888" y="3781646"/>
                  <a:pt x="1083724" y="3790108"/>
                  <a:pt x="1095153" y="3795823"/>
                </a:cubicBezTo>
                <a:cubicBezTo>
                  <a:pt x="1116950" y="3806722"/>
                  <a:pt x="1159992" y="3813045"/>
                  <a:pt x="1180214" y="3817089"/>
                </a:cubicBezTo>
                <a:cubicBezTo>
                  <a:pt x="1302300" y="3890339"/>
                  <a:pt x="1160378" y="3814020"/>
                  <a:pt x="1297172" y="3859619"/>
                </a:cubicBezTo>
                <a:cubicBezTo>
                  <a:pt x="1309295" y="3863660"/>
                  <a:pt x="1316856" y="3877126"/>
                  <a:pt x="1329070" y="3880884"/>
                </a:cubicBezTo>
                <a:cubicBezTo>
                  <a:pt x="1363615" y="3891513"/>
                  <a:pt x="1399953" y="3895061"/>
                  <a:pt x="1435395" y="3902149"/>
                </a:cubicBezTo>
                <a:cubicBezTo>
                  <a:pt x="1453116" y="3905693"/>
                  <a:pt x="1471413" y="3907067"/>
                  <a:pt x="1488558" y="3912782"/>
                </a:cubicBezTo>
                <a:cubicBezTo>
                  <a:pt x="1525662" y="3925149"/>
                  <a:pt x="1528717" y="3927632"/>
                  <a:pt x="1573619" y="3934047"/>
                </a:cubicBezTo>
                <a:cubicBezTo>
                  <a:pt x="1605390" y="3938586"/>
                  <a:pt x="1637500" y="3940437"/>
                  <a:pt x="1669312" y="3944679"/>
                </a:cubicBezTo>
                <a:cubicBezTo>
                  <a:pt x="1726528" y="3952308"/>
                  <a:pt x="1748150" y="3960545"/>
                  <a:pt x="1807535" y="3965944"/>
                </a:cubicBezTo>
                <a:cubicBezTo>
                  <a:pt x="1860597" y="3970768"/>
                  <a:pt x="1913860" y="3973033"/>
                  <a:pt x="1967023" y="3976577"/>
                </a:cubicBezTo>
                <a:cubicBezTo>
                  <a:pt x="2080437" y="3973033"/>
                  <a:pt x="2193970" y="3972238"/>
                  <a:pt x="2307265" y="3965944"/>
                </a:cubicBezTo>
                <a:cubicBezTo>
                  <a:pt x="2349983" y="3963571"/>
                  <a:pt x="2353200" y="3948719"/>
                  <a:pt x="2392326" y="3934047"/>
                </a:cubicBezTo>
                <a:cubicBezTo>
                  <a:pt x="2538888" y="3879086"/>
                  <a:pt x="2262823" y="4009430"/>
                  <a:pt x="2519916" y="3880884"/>
                </a:cubicBezTo>
                <a:cubicBezTo>
                  <a:pt x="2534093" y="3873796"/>
                  <a:pt x="2551238" y="3870826"/>
                  <a:pt x="2562446" y="3859619"/>
                </a:cubicBezTo>
                <a:cubicBezTo>
                  <a:pt x="2582225" y="3839841"/>
                  <a:pt x="2588785" y="3830501"/>
                  <a:pt x="2615609" y="3817089"/>
                </a:cubicBezTo>
                <a:cubicBezTo>
                  <a:pt x="2625634" y="3812077"/>
                  <a:pt x="2636874" y="3810000"/>
                  <a:pt x="2647507" y="3806456"/>
                </a:cubicBezTo>
                <a:cubicBezTo>
                  <a:pt x="2658140" y="3795823"/>
                  <a:pt x="2669779" y="3786110"/>
                  <a:pt x="2679405" y="3774558"/>
                </a:cubicBezTo>
                <a:cubicBezTo>
                  <a:pt x="2711735" y="3735762"/>
                  <a:pt x="2688429" y="3745093"/>
                  <a:pt x="2732567" y="3710763"/>
                </a:cubicBezTo>
                <a:cubicBezTo>
                  <a:pt x="2752741" y="3695072"/>
                  <a:pt x="2796363" y="3668233"/>
                  <a:pt x="2796363" y="3668233"/>
                </a:cubicBezTo>
                <a:cubicBezTo>
                  <a:pt x="2873491" y="3565395"/>
                  <a:pt x="2798302" y="3674987"/>
                  <a:pt x="2838893" y="3593805"/>
                </a:cubicBezTo>
                <a:cubicBezTo>
                  <a:pt x="2892284" y="3487023"/>
                  <a:pt x="2825501" y="3649860"/>
                  <a:pt x="2881423" y="3519377"/>
                </a:cubicBezTo>
                <a:cubicBezTo>
                  <a:pt x="2909028" y="3454967"/>
                  <a:pt x="2869271" y="3522417"/>
                  <a:pt x="2913321" y="3434316"/>
                </a:cubicBezTo>
                <a:cubicBezTo>
                  <a:pt x="2966717" y="3327524"/>
                  <a:pt x="2899922" y="3490388"/>
                  <a:pt x="2955851" y="3359889"/>
                </a:cubicBezTo>
                <a:cubicBezTo>
                  <a:pt x="2960266" y="3349587"/>
                  <a:pt x="2962069" y="3338293"/>
                  <a:pt x="2966484" y="3327991"/>
                </a:cubicBezTo>
                <a:cubicBezTo>
                  <a:pt x="2972728" y="3313423"/>
                  <a:pt x="2981505" y="3300029"/>
                  <a:pt x="2987749" y="3285461"/>
                </a:cubicBezTo>
                <a:cubicBezTo>
                  <a:pt x="2992164" y="3275159"/>
                  <a:pt x="2993966" y="3263865"/>
                  <a:pt x="2998381" y="3253563"/>
                </a:cubicBezTo>
                <a:cubicBezTo>
                  <a:pt x="3004625" y="3238995"/>
                  <a:pt x="3014081" y="3225874"/>
                  <a:pt x="3019646" y="3211033"/>
                </a:cubicBezTo>
                <a:cubicBezTo>
                  <a:pt x="3063079" y="3095214"/>
                  <a:pt x="2992337" y="3244389"/>
                  <a:pt x="3051544" y="3125972"/>
                </a:cubicBezTo>
                <a:cubicBezTo>
                  <a:pt x="3075211" y="2983967"/>
                  <a:pt x="3062351" y="3040211"/>
                  <a:pt x="3083442" y="2955851"/>
                </a:cubicBezTo>
                <a:cubicBezTo>
                  <a:pt x="3088041" y="2919054"/>
                  <a:pt x="3095945" y="2846423"/>
                  <a:pt x="3104707" y="2806996"/>
                </a:cubicBezTo>
                <a:cubicBezTo>
                  <a:pt x="3107138" y="2796055"/>
                  <a:pt x="3111796" y="2785731"/>
                  <a:pt x="3115340" y="2775098"/>
                </a:cubicBezTo>
                <a:cubicBezTo>
                  <a:pt x="3111796" y="2651051"/>
                  <a:pt x="3110610" y="2526915"/>
                  <a:pt x="3104707" y="2402958"/>
                </a:cubicBezTo>
                <a:cubicBezTo>
                  <a:pt x="3103515" y="2377925"/>
                  <a:pt x="3097002" y="2353420"/>
                  <a:pt x="3094074" y="2328530"/>
                </a:cubicBezTo>
                <a:cubicBezTo>
                  <a:pt x="3089912" y="2293156"/>
                  <a:pt x="3088149" y="2257511"/>
                  <a:pt x="3083442" y="2222205"/>
                </a:cubicBezTo>
                <a:cubicBezTo>
                  <a:pt x="3067686" y="2104036"/>
                  <a:pt x="3079017" y="2227552"/>
                  <a:pt x="3062177" y="2126512"/>
                </a:cubicBezTo>
                <a:cubicBezTo>
                  <a:pt x="3057479" y="2098326"/>
                  <a:pt x="3055889" y="2069693"/>
                  <a:pt x="3051544" y="2041451"/>
                </a:cubicBezTo>
                <a:cubicBezTo>
                  <a:pt x="3035868" y="1939557"/>
                  <a:pt x="3048392" y="2028840"/>
                  <a:pt x="3030279" y="1956391"/>
                </a:cubicBezTo>
                <a:cubicBezTo>
                  <a:pt x="3025896" y="1938859"/>
                  <a:pt x="3024029" y="1920760"/>
                  <a:pt x="3019646" y="1903228"/>
                </a:cubicBezTo>
                <a:cubicBezTo>
                  <a:pt x="3016928" y="1892355"/>
                  <a:pt x="3012093" y="1882107"/>
                  <a:pt x="3009014" y="1871330"/>
                </a:cubicBezTo>
                <a:cubicBezTo>
                  <a:pt x="3005000" y="1857279"/>
                  <a:pt x="3004137" y="1842231"/>
                  <a:pt x="2998381" y="1828800"/>
                </a:cubicBezTo>
                <a:cubicBezTo>
                  <a:pt x="2993347" y="1817055"/>
                  <a:pt x="2984204" y="1807535"/>
                  <a:pt x="2977116" y="1796903"/>
                </a:cubicBezTo>
                <a:cubicBezTo>
                  <a:pt x="2973572" y="1786270"/>
                  <a:pt x="2969563" y="1775782"/>
                  <a:pt x="2966484" y="1765005"/>
                </a:cubicBezTo>
                <a:cubicBezTo>
                  <a:pt x="2962470" y="1750954"/>
                  <a:pt x="2961607" y="1735906"/>
                  <a:pt x="2955851" y="1722475"/>
                </a:cubicBezTo>
                <a:cubicBezTo>
                  <a:pt x="2950817" y="1710729"/>
                  <a:pt x="2940926" y="1701672"/>
                  <a:pt x="2934586" y="1690577"/>
                </a:cubicBezTo>
                <a:cubicBezTo>
                  <a:pt x="2926722" y="1676815"/>
                  <a:pt x="2918886" y="1662888"/>
                  <a:pt x="2913321" y="1648047"/>
                </a:cubicBezTo>
                <a:cubicBezTo>
                  <a:pt x="2908190" y="1634364"/>
                  <a:pt x="2909223" y="1618587"/>
                  <a:pt x="2902688" y="1605516"/>
                </a:cubicBezTo>
                <a:cubicBezTo>
                  <a:pt x="2891258" y="1582657"/>
                  <a:pt x="2860158" y="1541721"/>
                  <a:pt x="2860158" y="1541721"/>
                </a:cubicBezTo>
                <a:cubicBezTo>
                  <a:pt x="2856614" y="1531088"/>
                  <a:pt x="2855292" y="1519434"/>
                  <a:pt x="2849526" y="1509823"/>
                </a:cubicBezTo>
                <a:cubicBezTo>
                  <a:pt x="2833745" y="1483522"/>
                  <a:pt x="2818091" y="1489021"/>
                  <a:pt x="2796363" y="1467293"/>
                </a:cubicBezTo>
                <a:cubicBezTo>
                  <a:pt x="2783832" y="1454762"/>
                  <a:pt x="2775998" y="1438218"/>
                  <a:pt x="2764465" y="1424763"/>
                </a:cubicBezTo>
                <a:cubicBezTo>
                  <a:pt x="2734976" y="1390359"/>
                  <a:pt x="2746446" y="1392865"/>
                  <a:pt x="2721935" y="139286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0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Metagenomics in a </a:t>
            </a:r>
            <a:r>
              <a:rPr lang="en-GB" dirty="0" smtClean="0"/>
              <a:t>Nutshell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123" y="2204864"/>
            <a:ext cx="3813845" cy="2160240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GB" sz="2200" dirty="0">
                <a:solidFill>
                  <a:schemeClr val="tx1"/>
                </a:solidFill>
              </a:rPr>
              <a:t>Broad overview of </a:t>
            </a:r>
            <a:r>
              <a:rPr lang="en-GB" sz="2200" dirty="0" err="1">
                <a:solidFill>
                  <a:schemeClr val="tx1"/>
                </a:solidFill>
              </a:rPr>
              <a:t>bioinformatic</a:t>
            </a:r>
            <a:r>
              <a:rPr lang="en-GB" sz="2200" dirty="0">
                <a:solidFill>
                  <a:schemeClr val="tx1"/>
                </a:solidFill>
              </a:rPr>
              <a:t> methods for functional metagenomics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1521" y="6021288"/>
            <a:ext cx="468051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Roboto"/>
              </a:rPr>
              <a:t>Morgan XC, </a:t>
            </a:r>
            <a:r>
              <a:rPr lang="en-GB" sz="2000" dirty="0" err="1" smtClean="0">
                <a:latin typeface="Roboto"/>
              </a:rPr>
              <a:t>Huttenhower</a:t>
            </a:r>
            <a:r>
              <a:rPr lang="en-GB" sz="2000" dirty="0" smtClean="0">
                <a:latin typeface="Roboto"/>
              </a:rPr>
              <a:t> C (2012) </a:t>
            </a:r>
            <a:r>
              <a:rPr lang="en-GB" sz="2000" dirty="0" err="1" smtClean="0">
                <a:latin typeface="Roboto"/>
              </a:rPr>
              <a:t>PLoS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Comput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Biol</a:t>
            </a:r>
            <a:r>
              <a:rPr lang="en-GB" sz="2000" dirty="0" smtClean="0">
                <a:latin typeface="Roboto"/>
              </a:rPr>
              <a:t> 8(12): e1002808. </a:t>
            </a:r>
            <a:endParaRPr lang="en-GB" sz="2000" dirty="0">
              <a:latin typeface="Roboto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type="chart"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516533"/>
            <a:ext cx="4282631" cy="5488791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  <p:sp>
        <p:nvSpPr>
          <p:cNvPr id="8" name="Freeform 7"/>
          <p:cNvSpPr/>
          <p:nvPr/>
        </p:nvSpPr>
        <p:spPr>
          <a:xfrm>
            <a:off x="4499992" y="260647"/>
            <a:ext cx="4464496" cy="2514451"/>
          </a:xfrm>
          <a:custGeom>
            <a:avLst/>
            <a:gdLst>
              <a:gd name="connsiteX0" fmla="*/ 4763386 w 5869172"/>
              <a:gd name="connsiteY0" fmla="*/ 574555 h 3051941"/>
              <a:gd name="connsiteX1" fmla="*/ 4710223 w 5869172"/>
              <a:gd name="connsiteY1" fmla="*/ 532025 h 3051941"/>
              <a:gd name="connsiteX2" fmla="*/ 4678325 w 5869172"/>
              <a:gd name="connsiteY2" fmla="*/ 500127 h 3051941"/>
              <a:gd name="connsiteX3" fmla="*/ 4603897 w 5869172"/>
              <a:gd name="connsiteY3" fmla="*/ 457597 h 3051941"/>
              <a:gd name="connsiteX4" fmla="*/ 4497572 w 5869172"/>
              <a:gd name="connsiteY4" fmla="*/ 393801 h 3051941"/>
              <a:gd name="connsiteX5" fmla="*/ 4423144 w 5869172"/>
              <a:gd name="connsiteY5" fmla="*/ 351271 h 3051941"/>
              <a:gd name="connsiteX6" fmla="*/ 4391246 w 5869172"/>
              <a:gd name="connsiteY6" fmla="*/ 340638 h 3051941"/>
              <a:gd name="connsiteX7" fmla="*/ 4295553 w 5869172"/>
              <a:gd name="connsiteY7" fmla="*/ 308741 h 3051941"/>
              <a:gd name="connsiteX8" fmla="*/ 4253023 w 5869172"/>
              <a:gd name="connsiteY8" fmla="*/ 276843 h 3051941"/>
              <a:gd name="connsiteX9" fmla="*/ 4199860 w 5869172"/>
              <a:gd name="connsiteY9" fmla="*/ 266211 h 3051941"/>
              <a:gd name="connsiteX10" fmla="*/ 4146697 w 5869172"/>
              <a:gd name="connsiteY10" fmla="*/ 244945 h 3051941"/>
              <a:gd name="connsiteX11" fmla="*/ 4104167 w 5869172"/>
              <a:gd name="connsiteY11" fmla="*/ 234313 h 3051941"/>
              <a:gd name="connsiteX12" fmla="*/ 4008474 w 5869172"/>
              <a:gd name="connsiteY12" fmla="*/ 202415 h 3051941"/>
              <a:gd name="connsiteX13" fmla="*/ 3955311 w 5869172"/>
              <a:gd name="connsiteY13" fmla="*/ 181150 h 3051941"/>
              <a:gd name="connsiteX14" fmla="*/ 3902148 w 5869172"/>
              <a:gd name="connsiteY14" fmla="*/ 170518 h 3051941"/>
              <a:gd name="connsiteX15" fmla="*/ 3774558 w 5869172"/>
              <a:gd name="connsiteY15" fmla="*/ 138620 h 3051941"/>
              <a:gd name="connsiteX16" fmla="*/ 3700130 w 5869172"/>
              <a:gd name="connsiteY16" fmla="*/ 117355 h 3051941"/>
              <a:gd name="connsiteX17" fmla="*/ 3646967 w 5869172"/>
              <a:gd name="connsiteY17" fmla="*/ 106722 h 3051941"/>
              <a:gd name="connsiteX18" fmla="*/ 3615069 w 5869172"/>
              <a:gd name="connsiteY18" fmla="*/ 96090 h 3051941"/>
              <a:gd name="connsiteX19" fmla="*/ 3498111 w 5869172"/>
              <a:gd name="connsiteY19" fmla="*/ 85457 h 3051941"/>
              <a:gd name="connsiteX20" fmla="*/ 3285460 w 5869172"/>
              <a:gd name="connsiteY20" fmla="*/ 53559 h 3051941"/>
              <a:gd name="connsiteX21" fmla="*/ 3221665 w 5869172"/>
              <a:gd name="connsiteY21" fmla="*/ 42927 h 3051941"/>
              <a:gd name="connsiteX22" fmla="*/ 3040911 w 5869172"/>
              <a:gd name="connsiteY22" fmla="*/ 21662 h 3051941"/>
              <a:gd name="connsiteX23" fmla="*/ 2838893 w 5869172"/>
              <a:gd name="connsiteY23" fmla="*/ 397 h 3051941"/>
              <a:gd name="connsiteX24" fmla="*/ 2147776 w 5869172"/>
              <a:gd name="connsiteY24" fmla="*/ 11029 h 3051941"/>
              <a:gd name="connsiteX25" fmla="*/ 2020186 w 5869172"/>
              <a:gd name="connsiteY25" fmla="*/ 21662 h 3051941"/>
              <a:gd name="connsiteX26" fmla="*/ 1818167 w 5869172"/>
              <a:gd name="connsiteY26" fmla="*/ 32294 h 3051941"/>
              <a:gd name="connsiteX27" fmla="*/ 1711841 w 5869172"/>
              <a:gd name="connsiteY27" fmla="*/ 53559 h 3051941"/>
              <a:gd name="connsiteX28" fmla="*/ 1605516 w 5869172"/>
              <a:gd name="connsiteY28" fmla="*/ 64192 h 3051941"/>
              <a:gd name="connsiteX29" fmla="*/ 1541720 w 5869172"/>
              <a:gd name="connsiteY29" fmla="*/ 74825 h 3051941"/>
              <a:gd name="connsiteX30" fmla="*/ 1488558 w 5869172"/>
              <a:gd name="connsiteY30" fmla="*/ 96090 h 3051941"/>
              <a:gd name="connsiteX31" fmla="*/ 1371600 w 5869172"/>
              <a:gd name="connsiteY31" fmla="*/ 117355 h 3051941"/>
              <a:gd name="connsiteX32" fmla="*/ 1318437 w 5869172"/>
              <a:gd name="connsiteY32" fmla="*/ 138620 h 3051941"/>
              <a:gd name="connsiteX33" fmla="*/ 1201479 w 5869172"/>
              <a:gd name="connsiteY33" fmla="*/ 170518 h 3051941"/>
              <a:gd name="connsiteX34" fmla="*/ 1158948 w 5869172"/>
              <a:gd name="connsiteY34" fmla="*/ 191783 h 3051941"/>
              <a:gd name="connsiteX35" fmla="*/ 1052623 w 5869172"/>
              <a:gd name="connsiteY35" fmla="*/ 223680 h 3051941"/>
              <a:gd name="connsiteX36" fmla="*/ 999460 w 5869172"/>
              <a:gd name="connsiteY36" fmla="*/ 234313 h 3051941"/>
              <a:gd name="connsiteX37" fmla="*/ 903767 w 5869172"/>
              <a:gd name="connsiteY37" fmla="*/ 287476 h 3051941"/>
              <a:gd name="connsiteX38" fmla="*/ 861237 w 5869172"/>
              <a:gd name="connsiteY38" fmla="*/ 298108 h 3051941"/>
              <a:gd name="connsiteX39" fmla="*/ 776176 w 5869172"/>
              <a:gd name="connsiteY39" fmla="*/ 340638 h 3051941"/>
              <a:gd name="connsiteX40" fmla="*/ 744279 w 5869172"/>
              <a:gd name="connsiteY40" fmla="*/ 351271 h 3051941"/>
              <a:gd name="connsiteX41" fmla="*/ 669851 w 5869172"/>
              <a:gd name="connsiteY41" fmla="*/ 383169 h 3051941"/>
              <a:gd name="connsiteX42" fmla="*/ 574158 w 5869172"/>
              <a:gd name="connsiteY42" fmla="*/ 446964 h 3051941"/>
              <a:gd name="connsiteX43" fmla="*/ 520995 w 5869172"/>
              <a:gd name="connsiteY43" fmla="*/ 468229 h 3051941"/>
              <a:gd name="connsiteX44" fmla="*/ 457200 w 5869172"/>
              <a:gd name="connsiteY44" fmla="*/ 510759 h 3051941"/>
              <a:gd name="connsiteX45" fmla="*/ 435934 w 5869172"/>
              <a:gd name="connsiteY45" fmla="*/ 542657 h 3051941"/>
              <a:gd name="connsiteX46" fmla="*/ 393404 w 5869172"/>
              <a:gd name="connsiteY46" fmla="*/ 563922 h 3051941"/>
              <a:gd name="connsiteX47" fmla="*/ 329609 w 5869172"/>
              <a:gd name="connsiteY47" fmla="*/ 627718 h 3051941"/>
              <a:gd name="connsiteX48" fmla="*/ 276446 w 5869172"/>
              <a:gd name="connsiteY48" fmla="*/ 680880 h 3051941"/>
              <a:gd name="connsiteX49" fmla="*/ 202018 w 5869172"/>
              <a:gd name="connsiteY49" fmla="*/ 797838 h 3051941"/>
              <a:gd name="connsiteX50" fmla="*/ 180753 w 5869172"/>
              <a:gd name="connsiteY50" fmla="*/ 840369 h 3051941"/>
              <a:gd name="connsiteX51" fmla="*/ 159488 w 5869172"/>
              <a:gd name="connsiteY51" fmla="*/ 893531 h 3051941"/>
              <a:gd name="connsiteX52" fmla="*/ 95693 w 5869172"/>
              <a:gd name="connsiteY52" fmla="*/ 1010490 h 3051941"/>
              <a:gd name="connsiteX53" fmla="*/ 74427 w 5869172"/>
              <a:gd name="connsiteY53" fmla="*/ 1106183 h 3051941"/>
              <a:gd name="connsiteX54" fmla="*/ 53162 w 5869172"/>
              <a:gd name="connsiteY54" fmla="*/ 1180611 h 3051941"/>
              <a:gd name="connsiteX55" fmla="*/ 42530 w 5869172"/>
              <a:gd name="connsiteY55" fmla="*/ 1233773 h 3051941"/>
              <a:gd name="connsiteX56" fmla="*/ 31897 w 5869172"/>
              <a:gd name="connsiteY56" fmla="*/ 1276304 h 3051941"/>
              <a:gd name="connsiteX57" fmla="*/ 21265 w 5869172"/>
              <a:gd name="connsiteY57" fmla="*/ 1329466 h 3051941"/>
              <a:gd name="connsiteX58" fmla="*/ 10632 w 5869172"/>
              <a:gd name="connsiteY58" fmla="*/ 1371997 h 3051941"/>
              <a:gd name="connsiteX59" fmla="*/ 0 w 5869172"/>
              <a:gd name="connsiteY59" fmla="*/ 1446425 h 3051941"/>
              <a:gd name="connsiteX60" fmla="*/ 21265 w 5869172"/>
              <a:gd name="connsiteY60" fmla="*/ 1712238 h 3051941"/>
              <a:gd name="connsiteX61" fmla="*/ 42530 w 5869172"/>
              <a:gd name="connsiteY61" fmla="*/ 1765401 h 3051941"/>
              <a:gd name="connsiteX62" fmla="*/ 53162 w 5869172"/>
              <a:gd name="connsiteY62" fmla="*/ 1807931 h 3051941"/>
              <a:gd name="connsiteX63" fmla="*/ 63795 w 5869172"/>
              <a:gd name="connsiteY63" fmla="*/ 1861094 h 3051941"/>
              <a:gd name="connsiteX64" fmla="*/ 85060 w 5869172"/>
              <a:gd name="connsiteY64" fmla="*/ 1892992 h 3051941"/>
              <a:gd name="connsiteX65" fmla="*/ 116958 w 5869172"/>
              <a:gd name="connsiteY65" fmla="*/ 1946155 h 3051941"/>
              <a:gd name="connsiteX66" fmla="*/ 138223 w 5869172"/>
              <a:gd name="connsiteY66" fmla="*/ 1999318 h 3051941"/>
              <a:gd name="connsiteX67" fmla="*/ 191386 w 5869172"/>
              <a:gd name="connsiteY67" fmla="*/ 2084378 h 3051941"/>
              <a:gd name="connsiteX68" fmla="*/ 223283 w 5869172"/>
              <a:gd name="connsiteY68" fmla="*/ 2137541 h 3051941"/>
              <a:gd name="connsiteX69" fmla="*/ 265814 w 5869172"/>
              <a:gd name="connsiteY69" fmla="*/ 2180071 h 3051941"/>
              <a:gd name="connsiteX70" fmla="*/ 340241 w 5869172"/>
              <a:gd name="connsiteY70" fmla="*/ 2275764 h 3051941"/>
              <a:gd name="connsiteX71" fmla="*/ 446567 w 5869172"/>
              <a:gd name="connsiteY71" fmla="*/ 2360825 h 3051941"/>
              <a:gd name="connsiteX72" fmla="*/ 606055 w 5869172"/>
              <a:gd name="connsiteY72" fmla="*/ 2509680 h 3051941"/>
              <a:gd name="connsiteX73" fmla="*/ 669851 w 5869172"/>
              <a:gd name="connsiteY73" fmla="*/ 2541578 h 3051941"/>
              <a:gd name="connsiteX74" fmla="*/ 723014 w 5869172"/>
              <a:gd name="connsiteY74" fmla="*/ 2584108 h 3051941"/>
              <a:gd name="connsiteX75" fmla="*/ 850604 w 5869172"/>
              <a:gd name="connsiteY75" fmla="*/ 2647904 h 3051941"/>
              <a:gd name="connsiteX76" fmla="*/ 988827 w 5869172"/>
              <a:gd name="connsiteY76" fmla="*/ 2722331 h 3051941"/>
              <a:gd name="connsiteX77" fmla="*/ 1063255 w 5869172"/>
              <a:gd name="connsiteY77" fmla="*/ 2764862 h 3051941"/>
              <a:gd name="connsiteX78" fmla="*/ 1350334 w 5869172"/>
              <a:gd name="connsiteY78" fmla="*/ 2849922 h 3051941"/>
              <a:gd name="connsiteX79" fmla="*/ 1552353 w 5869172"/>
              <a:gd name="connsiteY79" fmla="*/ 2913718 h 3051941"/>
              <a:gd name="connsiteX80" fmla="*/ 1892595 w 5869172"/>
              <a:gd name="connsiteY80" fmla="*/ 2966880 h 3051941"/>
              <a:gd name="connsiteX81" fmla="*/ 2009553 w 5869172"/>
              <a:gd name="connsiteY81" fmla="*/ 2988145 h 3051941"/>
              <a:gd name="connsiteX82" fmla="*/ 2243469 w 5869172"/>
              <a:gd name="connsiteY82" fmla="*/ 3009411 h 3051941"/>
              <a:gd name="connsiteX83" fmla="*/ 2360427 w 5869172"/>
              <a:gd name="connsiteY83" fmla="*/ 3030676 h 3051941"/>
              <a:gd name="connsiteX84" fmla="*/ 2594344 w 5869172"/>
              <a:gd name="connsiteY84" fmla="*/ 3051941 h 3051941"/>
              <a:gd name="connsiteX85" fmla="*/ 3317358 w 5869172"/>
              <a:gd name="connsiteY85" fmla="*/ 3041308 h 3051941"/>
              <a:gd name="connsiteX86" fmla="*/ 3444948 w 5869172"/>
              <a:gd name="connsiteY86" fmla="*/ 3009411 h 3051941"/>
              <a:gd name="connsiteX87" fmla="*/ 3593804 w 5869172"/>
              <a:gd name="connsiteY87" fmla="*/ 2998778 h 3051941"/>
              <a:gd name="connsiteX88" fmla="*/ 3944679 w 5869172"/>
              <a:gd name="connsiteY88" fmla="*/ 2945615 h 3051941"/>
              <a:gd name="connsiteX89" fmla="*/ 4051004 w 5869172"/>
              <a:gd name="connsiteY89" fmla="*/ 2913718 h 3051941"/>
              <a:gd name="connsiteX90" fmla="*/ 4146697 w 5869172"/>
              <a:gd name="connsiteY90" fmla="*/ 2881820 h 3051941"/>
              <a:gd name="connsiteX91" fmla="*/ 4369981 w 5869172"/>
              <a:gd name="connsiteY91" fmla="*/ 2828657 h 3051941"/>
              <a:gd name="connsiteX92" fmla="*/ 4465674 w 5869172"/>
              <a:gd name="connsiteY92" fmla="*/ 2786127 h 3051941"/>
              <a:gd name="connsiteX93" fmla="*/ 4572000 w 5869172"/>
              <a:gd name="connsiteY93" fmla="*/ 2743597 h 3051941"/>
              <a:gd name="connsiteX94" fmla="*/ 4699590 w 5869172"/>
              <a:gd name="connsiteY94" fmla="*/ 2679801 h 3051941"/>
              <a:gd name="connsiteX95" fmla="*/ 4805916 w 5869172"/>
              <a:gd name="connsiteY95" fmla="*/ 2647904 h 3051941"/>
              <a:gd name="connsiteX96" fmla="*/ 4901609 w 5869172"/>
              <a:gd name="connsiteY96" fmla="*/ 2584108 h 3051941"/>
              <a:gd name="connsiteX97" fmla="*/ 5007934 w 5869172"/>
              <a:gd name="connsiteY97" fmla="*/ 2541578 h 3051941"/>
              <a:gd name="connsiteX98" fmla="*/ 5178055 w 5869172"/>
              <a:gd name="connsiteY98" fmla="*/ 2413987 h 3051941"/>
              <a:gd name="connsiteX99" fmla="*/ 5273748 w 5869172"/>
              <a:gd name="connsiteY99" fmla="*/ 2360825 h 3051941"/>
              <a:gd name="connsiteX100" fmla="*/ 5348176 w 5869172"/>
              <a:gd name="connsiteY100" fmla="*/ 2286397 h 3051941"/>
              <a:gd name="connsiteX101" fmla="*/ 5422604 w 5869172"/>
              <a:gd name="connsiteY101" fmla="*/ 2222601 h 3051941"/>
              <a:gd name="connsiteX102" fmla="*/ 5497032 w 5869172"/>
              <a:gd name="connsiteY102" fmla="*/ 2137541 h 3051941"/>
              <a:gd name="connsiteX103" fmla="*/ 5571460 w 5869172"/>
              <a:gd name="connsiteY103" fmla="*/ 2073745 h 3051941"/>
              <a:gd name="connsiteX104" fmla="*/ 5624623 w 5869172"/>
              <a:gd name="connsiteY104" fmla="*/ 1999318 h 3051941"/>
              <a:gd name="connsiteX105" fmla="*/ 5720316 w 5869172"/>
              <a:gd name="connsiteY105" fmla="*/ 1871727 h 3051941"/>
              <a:gd name="connsiteX106" fmla="*/ 5784111 w 5869172"/>
              <a:gd name="connsiteY106" fmla="*/ 1765401 h 3051941"/>
              <a:gd name="connsiteX107" fmla="*/ 5837274 w 5869172"/>
              <a:gd name="connsiteY107" fmla="*/ 1627178 h 3051941"/>
              <a:gd name="connsiteX108" fmla="*/ 5847907 w 5869172"/>
              <a:gd name="connsiteY108" fmla="*/ 1552750 h 3051941"/>
              <a:gd name="connsiteX109" fmla="*/ 5858539 w 5869172"/>
              <a:gd name="connsiteY109" fmla="*/ 1425159 h 3051941"/>
              <a:gd name="connsiteX110" fmla="*/ 5869172 w 5869172"/>
              <a:gd name="connsiteY110" fmla="*/ 1318834 h 3051941"/>
              <a:gd name="connsiteX111" fmla="*/ 5858539 w 5869172"/>
              <a:gd name="connsiteY111" fmla="*/ 999857 h 3051941"/>
              <a:gd name="connsiteX112" fmla="*/ 5837274 w 5869172"/>
              <a:gd name="connsiteY112" fmla="*/ 914797 h 3051941"/>
              <a:gd name="connsiteX113" fmla="*/ 5805376 w 5869172"/>
              <a:gd name="connsiteY113" fmla="*/ 872266 h 3051941"/>
              <a:gd name="connsiteX114" fmla="*/ 5730948 w 5869172"/>
              <a:gd name="connsiteY114" fmla="*/ 691513 h 3051941"/>
              <a:gd name="connsiteX115" fmla="*/ 5677786 w 5869172"/>
              <a:gd name="connsiteY115" fmla="*/ 595820 h 3051941"/>
              <a:gd name="connsiteX116" fmla="*/ 5656520 w 5869172"/>
              <a:gd name="connsiteY116" fmla="*/ 574555 h 3051941"/>
              <a:gd name="connsiteX117" fmla="*/ 5571460 w 5869172"/>
              <a:gd name="connsiteY117" fmla="*/ 478862 h 3051941"/>
              <a:gd name="connsiteX118" fmla="*/ 5539562 w 5869172"/>
              <a:gd name="connsiteY118" fmla="*/ 457597 h 3051941"/>
              <a:gd name="connsiteX119" fmla="*/ 5475767 w 5869172"/>
              <a:gd name="connsiteY119" fmla="*/ 404434 h 3051941"/>
              <a:gd name="connsiteX120" fmla="*/ 5443869 w 5869172"/>
              <a:gd name="connsiteY120" fmla="*/ 393801 h 3051941"/>
              <a:gd name="connsiteX121" fmla="*/ 5369441 w 5869172"/>
              <a:gd name="connsiteY121" fmla="*/ 361904 h 3051941"/>
              <a:gd name="connsiteX122" fmla="*/ 5337544 w 5869172"/>
              <a:gd name="connsiteY122" fmla="*/ 340638 h 3051941"/>
              <a:gd name="connsiteX123" fmla="*/ 5220586 w 5869172"/>
              <a:gd name="connsiteY123" fmla="*/ 298108 h 3051941"/>
              <a:gd name="connsiteX124" fmla="*/ 5156790 w 5869172"/>
              <a:gd name="connsiteY124" fmla="*/ 287476 h 3051941"/>
              <a:gd name="connsiteX125" fmla="*/ 5103627 w 5869172"/>
              <a:gd name="connsiteY125" fmla="*/ 276843 h 3051941"/>
              <a:gd name="connsiteX126" fmla="*/ 5071730 w 5869172"/>
              <a:gd name="connsiteY126" fmla="*/ 266211 h 3051941"/>
              <a:gd name="connsiteX127" fmla="*/ 4986669 w 5869172"/>
              <a:gd name="connsiteY127" fmla="*/ 255578 h 3051941"/>
              <a:gd name="connsiteX128" fmla="*/ 4944139 w 5869172"/>
              <a:gd name="connsiteY128" fmla="*/ 244945 h 3051941"/>
              <a:gd name="connsiteX129" fmla="*/ 4688958 w 5869172"/>
              <a:gd name="connsiteY129" fmla="*/ 223680 h 3051941"/>
              <a:gd name="connsiteX130" fmla="*/ 4433776 w 5869172"/>
              <a:gd name="connsiteY130" fmla="*/ 244945 h 3051941"/>
              <a:gd name="connsiteX131" fmla="*/ 4391246 w 5869172"/>
              <a:gd name="connsiteY131" fmla="*/ 255578 h 3051941"/>
              <a:gd name="connsiteX132" fmla="*/ 4306186 w 5869172"/>
              <a:gd name="connsiteY132" fmla="*/ 287476 h 3051941"/>
              <a:gd name="connsiteX133" fmla="*/ 4274288 w 5869172"/>
              <a:gd name="connsiteY133" fmla="*/ 308741 h 3051941"/>
              <a:gd name="connsiteX134" fmla="*/ 4178595 w 5869172"/>
              <a:gd name="connsiteY134" fmla="*/ 361904 h 3051941"/>
              <a:gd name="connsiteX135" fmla="*/ 4125432 w 5869172"/>
              <a:gd name="connsiteY135" fmla="*/ 415066 h 305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5869172" h="3051941">
                <a:moveTo>
                  <a:pt x="4763386" y="574555"/>
                </a:moveTo>
                <a:cubicBezTo>
                  <a:pt x="4745665" y="560378"/>
                  <a:pt x="4727302" y="546969"/>
                  <a:pt x="4710223" y="532025"/>
                </a:cubicBezTo>
                <a:cubicBezTo>
                  <a:pt x="4698907" y="522123"/>
                  <a:pt x="4689877" y="509753"/>
                  <a:pt x="4678325" y="500127"/>
                </a:cubicBezTo>
                <a:cubicBezTo>
                  <a:pt x="4655783" y="481342"/>
                  <a:pt x="4629895" y="470596"/>
                  <a:pt x="4603897" y="457597"/>
                </a:cubicBezTo>
                <a:cubicBezTo>
                  <a:pt x="4545354" y="399051"/>
                  <a:pt x="4638600" y="487818"/>
                  <a:pt x="4497572" y="393801"/>
                </a:cubicBezTo>
                <a:cubicBezTo>
                  <a:pt x="4465537" y="372445"/>
                  <a:pt x="4460916" y="367459"/>
                  <a:pt x="4423144" y="351271"/>
                </a:cubicBezTo>
                <a:cubicBezTo>
                  <a:pt x="4412842" y="346856"/>
                  <a:pt x="4401548" y="345053"/>
                  <a:pt x="4391246" y="340638"/>
                </a:cubicBezTo>
                <a:cubicBezTo>
                  <a:pt x="4314212" y="307623"/>
                  <a:pt x="4385169" y="326663"/>
                  <a:pt x="4295553" y="308741"/>
                </a:cubicBezTo>
                <a:cubicBezTo>
                  <a:pt x="4281376" y="298108"/>
                  <a:pt x="4269217" y="284040"/>
                  <a:pt x="4253023" y="276843"/>
                </a:cubicBezTo>
                <a:cubicBezTo>
                  <a:pt x="4236509" y="269503"/>
                  <a:pt x="4217170" y="271404"/>
                  <a:pt x="4199860" y="266211"/>
                </a:cubicBezTo>
                <a:cubicBezTo>
                  <a:pt x="4181579" y="260727"/>
                  <a:pt x="4164804" y="250981"/>
                  <a:pt x="4146697" y="244945"/>
                </a:cubicBezTo>
                <a:cubicBezTo>
                  <a:pt x="4132834" y="240324"/>
                  <a:pt x="4118344" y="237857"/>
                  <a:pt x="4104167" y="234313"/>
                </a:cubicBezTo>
                <a:cubicBezTo>
                  <a:pt x="4015345" y="189902"/>
                  <a:pt x="4111530" y="233332"/>
                  <a:pt x="4008474" y="202415"/>
                </a:cubicBezTo>
                <a:cubicBezTo>
                  <a:pt x="3990193" y="196931"/>
                  <a:pt x="3973592" y="186634"/>
                  <a:pt x="3955311" y="181150"/>
                </a:cubicBezTo>
                <a:cubicBezTo>
                  <a:pt x="3938001" y="175957"/>
                  <a:pt x="3919583" y="175273"/>
                  <a:pt x="3902148" y="170518"/>
                </a:cubicBezTo>
                <a:cubicBezTo>
                  <a:pt x="3769755" y="134410"/>
                  <a:pt x="3906769" y="160654"/>
                  <a:pt x="3774558" y="138620"/>
                </a:cubicBezTo>
                <a:cubicBezTo>
                  <a:pt x="3739032" y="126778"/>
                  <a:pt x="3740189" y="126257"/>
                  <a:pt x="3700130" y="117355"/>
                </a:cubicBezTo>
                <a:cubicBezTo>
                  <a:pt x="3682488" y="113435"/>
                  <a:pt x="3664499" y="111105"/>
                  <a:pt x="3646967" y="106722"/>
                </a:cubicBezTo>
                <a:cubicBezTo>
                  <a:pt x="3636094" y="104004"/>
                  <a:pt x="3626164" y="97675"/>
                  <a:pt x="3615069" y="96090"/>
                </a:cubicBezTo>
                <a:cubicBezTo>
                  <a:pt x="3576316" y="90554"/>
                  <a:pt x="3537097" y="89001"/>
                  <a:pt x="3498111" y="85457"/>
                </a:cubicBezTo>
                <a:cubicBezTo>
                  <a:pt x="3308739" y="47583"/>
                  <a:pt x="3475171" y="77273"/>
                  <a:pt x="3285460" y="53559"/>
                </a:cubicBezTo>
                <a:cubicBezTo>
                  <a:pt x="3264068" y="50885"/>
                  <a:pt x="3243007" y="45976"/>
                  <a:pt x="3221665" y="42927"/>
                </a:cubicBezTo>
                <a:cubicBezTo>
                  <a:pt x="3170488" y="35616"/>
                  <a:pt x="3091177" y="27247"/>
                  <a:pt x="3040911" y="21662"/>
                </a:cubicBezTo>
                <a:cubicBezTo>
                  <a:pt x="2961817" y="-4704"/>
                  <a:pt x="2986209" y="397"/>
                  <a:pt x="2838893" y="397"/>
                </a:cubicBezTo>
                <a:cubicBezTo>
                  <a:pt x="2608493" y="397"/>
                  <a:pt x="2378148" y="7485"/>
                  <a:pt x="2147776" y="11029"/>
                </a:cubicBezTo>
                <a:lnTo>
                  <a:pt x="2020186" y="21662"/>
                </a:lnTo>
                <a:cubicBezTo>
                  <a:pt x="1952893" y="26003"/>
                  <a:pt x="1885242" y="25355"/>
                  <a:pt x="1818167" y="32294"/>
                </a:cubicBezTo>
                <a:cubicBezTo>
                  <a:pt x="1782215" y="36013"/>
                  <a:pt x="1747585" y="48197"/>
                  <a:pt x="1711841" y="53559"/>
                </a:cubicBezTo>
                <a:cubicBezTo>
                  <a:pt x="1676617" y="58843"/>
                  <a:pt x="1640859" y="59774"/>
                  <a:pt x="1605516" y="64192"/>
                </a:cubicBezTo>
                <a:cubicBezTo>
                  <a:pt x="1584124" y="66866"/>
                  <a:pt x="1562985" y="71281"/>
                  <a:pt x="1541720" y="74825"/>
                </a:cubicBezTo>
                <a:cubicBezTo>
                  <a:pt x="1523999" y="81913"/>
                  <a:pt x="1506839" y="90606"/>
                  <a:pt x="1488558" y="96090"/>
                </a:cubicBezTo>
                <a:cubicBezTo>
                  <a:pt x="1469991" y="101660"/>
                  <a:pt x="1386732" y="114833"/>
                  <a:pt x="1371600" y="117355"/>
                </a:cubicBezTo>
                <a:cubicBezTo>
                  <a:pt x="1353879" y="124443"/>
                  <a:pt x="1336718" y="133136"/>
                  <a:pt x="1318437" y="138620"/>
                </a:cubicBezTo>
                <a:cubicBezTo>
                  <a:pt x="1211649" y="170656"/>
                  <a:pt x="1321669" y="122441"/>
                  <a:pt x="1201479" y="170518"/>
                </a:cubicBezTo>
                <a:cubicBezTo>
                  <a:pt x="1186762" y="176405"/>
                  <a:pt x="1173665" y="185896"/>
                  <a:pt x="1158948" y="191783"/>
                </a:cubicBezTo>
                <a:cubicBezTo>
                  <a:pt x="1125810" y="205038"/>
                  <a:pt x="1087875" y="215846"/>
                  <a:pt x="1052623" y="223680"/>
                </a:cubicBezTo>
                <a:cubicBezTo>
                  <a:pt x="1034981" y="227600"/>
                  <a:pt x="1017181" y="230769"/>
                  <a:pt x="999460" y="234313"/>
                </a:cubicBezTo>
                <a:cubicBezTo>
                  <a:pt x="976903" y="247848"/>
                  <a:pt x="930884" y="277307"/>
                  <a:pt x="903767" y="287476"/>
                </a:cubicBezTo>
                <a:cubicBezTo>
                  <a:pt x="890084" y="292607"/>
                  <a:pt x="875414" y="294564"/>
                  <a:pt x="861237" y="298108"/>
                </a:cubicBezTo>
                <a:cubicBezTo>
                  <a:pt x="832883" y="312285"/>
                  <a:pt x="806249" y="330613"/>
                  <a:pt x="776176" y="340638"/>
                </a:cubicBezTo>
                <a:cubicBezTo>
                  <a:pt x="765544" y="344182"/>
                  <a:pt x="754580" y="346856"/>
                  <a:pt x="744279" y="351271"/>
                </a:cubicBezTo>
                <a:cubicBezTo>
                  <a:pt x="652309" y="390687"/>
                  <a:pt x="744655" y="358233"/>
                  <a:pt x="669851" y="383169"/>
                </a:cubicBezTo>
                <a:cubicBezTo>
                  <a:pt x="634239" y="409877"/>
                  <a:pt x="615166" y="426460"/>
                  <a:pt x="574158" y="446964"/>
                </a:cubicBezTo>
                <a:cubicBezTo>
                  <a:pt x="557087" y="455500"/>
                  <a:pt x="538716" y="461141"/>
                  <a:pt x="520995" y="468229"/>
                </a:cubicBezTo>
                <a:cubicBezTo>
                  <a:pt x="467609" y="548310"/>
                  <a:pt x="539590" y="455833"/>
                  <a:pt x="457200" y="510759"/>
                </a:cubicBezTo>
                <a:cubicBezTo>
                  <a:pt x="446567" y="517847"/>
                  <a:pt x="445751" y="534476"/>
                  <a:pt x="435934" y="542657"/>
                </a:cubicBezTo>
                <a:cubicBezTo>
                  <a:pt x="423758" y="552804"/>
                  <a:pt x="407581" y="556834"/>
                  <a:pt x="393404" y="563922"/>
                </a:cubicBezTo>
                <a:cubicBezTo>
                  <a:pt x="343291" y="639093"/>
                  <a:pt x="408736" y="548591"/>
                  <a:pt x="329609" y="627718"/>
                </a:cubicBezTo>
                <a:cubicBezTo>
                  <a:pt x="258729" y="698598"/>
                  <a:pt x="361504" y="624175"/>
                  <a:pt x="276446" y="680880"/>
                </a:cubicBezTo>
                <a:cubicBezTo>
                  <a:pt x="247222" y="724717"/>
                  <a:pt x="227037" y="752804"/>
                  <a:pt x="202018" y="797838"/>
                </a:cubicBezTo>
                <a:cubicBezTo>
                  <a:pt x="194320" y="811694"/>
                  <a:pt x="187190" y="825885"/>
                  <a:pt x="180753" y="840369"/>
                </a:cubicBezTo>
                <a:cubicBezTo>
                  <a:pt x="173002" y="857810"/>
                  <a:pt x="168627" y="876776"/>
                  <a:pt x="159488" y="893531"/>
                </a:cubicBezTo>
                <a:cubicBezTo>
                  <a:pt x="120458" y="965086"/>
                  <a:pt x="115930" y="939662"/>
                  <a:pt x="95693" y="1010490"/>
                </a:cubicBezTo>
                <a:cubicBezTo>
                  <a:pt x="86716" y="1041909"/>
                  <a:pt x="82352" y="1074483"/>
                  <a:pt x="74427" y="1106183"/>
                </a:cubicBezTo>
                <a:cubicBezTo>
                  <a:pt x="68169" y="1131215"/>
                  <a:pt x="59420" y="1155579"/>
                  <a:pt x="53162" y="1180611"/>
                </a:cubicBezTo>
                <a:cubicBezTo>
                  <a:pt x="48779" y="1198143"/>
                  <a:pt x="46450" y="1216132"/>
                  <a:pt x="42530" y="1233773"/>
                </a:cubicBezTo>
                <a:cubicBezTo>
                  <a:pt x="39360" y="1248038"/>
                  <a:pt x="35067" y="1262039"/>
                  <a:pt x="31897" y="1276304"/>
                </a:cubicBezTo>
                <a:cubicBezTo>
                  <a:pt x="27977" y="1293945"/>
                  <a:pt x="25185" y="1311825"/>
                  <a:pt x="21265" y="1329466"/>
                </a:cubicBezTo>
                <a:cubicBezTo>
                  <a:pt x="18095" y="1343731"/>
                  <a:pt x="13246" y="1357619"/>
                  <a:pt x="10632" y="1371997"/>
                </a:cubicBezTo>
                <a:cubicBezTo>
                  <a:pt x="6149" y="1396654"/>
                  <a:pt x="3544" y="1421616"/>
                  <a:pt x="0" y="1446425"/>
                </a:cubicBezTo>
                <a:cubicBezTo>
                  <a:pt x="6902" y="1598285"/>
                  <a:pt x="-13443" y="1619684"/>
                  <a:pt x="21265" y="1712238"/>
                </a:cubicBezTo>
                <a:cubicBezTo>
                  <a:pt x="27967" y="1730109"/>
                  <a:pt x="36495" y="1747294"/>
                  <a:pt x="42530" y="1765401"/>
                </a:cubicBezTo>
                <a:cubicBezTo>
                  <a:pt x="47151" y="1779264"/>
                  <a:pt x="49992" y="1793666"/>
                  <a:pt x="53162" y="1807931"/>
                </a:cubicBezTo>
                <a:cubicBezTo>
                  <a:pt x="57082" y="1825573"/>
                  <a:pt x="57449" y="1844173"/>
                  <a:pt x="63795" y="1861094"/>
                </a:cubicBezTo>
                <a:cubicBezTo>
                  <a:pt x="68282" y="1873059"/>
                  <a:pt x="78287" y="1882156"/>
                  <a:pt x="85060" y="1892992"/>
                </a:cubicBezTo>
                <a:cubicBezTo>
                  <a:pt x="96013" y="1910517"/>
                  <a:pt x="107716" y="1927671"/>
                  <a:pt x="116958" y="1946155"/>
                </a:cubicBezTo>
                <a:cubicBezTo>
                  <a:pt x="125494" y="1963226"/>
                  <a:pt x="129688" y="1982247"/>
                  <a:pt x="138223" y="1999318"/>
                </a:cubicBezTo>
                <a:cubicBezTo>
                  <a:pt x="157874" y="2038620"/>
                  <a:pt x="170295" y="2050632"/>
                  <a:pt x="191386" y="2084378"/>
                </a:cubicBezTo>
                <a:cubicBezTo>
                  <a:pt x="202339" y="2101903"/>
                  <a:pt x="210595" y="2121228"/>
                  <a:pt x="223283" y="2137541"/>
                </a:cubicBezTo>
                <a:cubicBezTo>
                  <a:pt x="235592" y="2153367"/>
                  <a:pt x="252863" y="2164766"/>
                  <a:pt x="265814" y="2180071"/>
                </a:cubicBezTo>
                <a:cubicBezTo>
                  <a:pt x="291916" y="2210919"/>
                  <a:pt x="308686" y="2250520"/>
                  <a:pt x="340241" y="2275764"/>
                </a:cubicBezTo>
                <a:cubicBezTo>
                  <a:pt x="375683" y="2304118"/>
                  <a:pt x="414473" y="2328731"/>
                  <a:pt x="446567" y="2360825"/>
                </a:cubicBezTo>
                <a:cubicBezTo>
                  <a:pt x="477197" y="2391454"/>
                  <a:pt x="555292" y="2477376"/>
                  <a:pt x="606055" y="2509680"/>
                </a:cubicBezTo>
                <a:cubicBezTo>
                  <a:pt x="626113" y="2522444"/>
                  <a:pt x="649793" y="2528814"/>
                  <a:pt x="669851" y="2541578"/>
                </a:cubicBezTo>
                <a:cubicBezTo>
                  <a:pt x="688997" y="2553762"/>
                  <a:pt x="703453" y="2572602"/>
                  <a:pt x="723014" y="2584108"/>
                </a:cubicBezTo>
                <a:cubicBezTo>
                  <a:pt x="763999" y="2608217"/>
                  <a:pt x="813473" y="2618200"/>
                  <a:pt x="850604" y="2647904"/>
                </a:cubicBezTo>
                <a:cubicBezTo>
                  <a:pt x="949325" y="2726880"/>
                  <a:pt x="853280" y="2659075"/>
                  <a:pt x="988827" y="2722331"/>
                </a:cubicBezTo>
                <a:cubicBezTo>
                  <a:pt x="1014721" y="2734415"/>
                  <a:pt x="1036724" y="2754250"/>
                  <a:pt x="1063255" y="2764862"/>
                </a:cubicBezTo>
                <a:cubicBezTo>
                  <a:pt x="1315262" y="2865665"/>
                  <a:pt x="1174602" y="2801107"/>
                  <a:pt x="1350334" y="2849922"/>
                </a:cubicBezTo>
                <a:cubicBezTo>
                  <a:pt x="1441246" y="2875176"/>
                  <a:pt x="1457715" y="2892348"/>
                  <a:pt x="1552353" y="2913718"/>
                </a:cubicBezTo>
                <a:cubicBezTo>
                  <a:pt x="1745542" y="2957341"/>
                  <a:pt x="1735601" y="2952609"/>
                  <a:pt x="1892595" y="2966880"/>
                </a:cubicBezTo>
                <a:cubicBezTo>
                  <a:pt x="1931581" y="2973968"/>
                  <a:pt x="1970216" y="2983377"/>
                  <a:pt x="2009553" y="2988145"/>
                </a:cubicBezTo>
                <a:cubicBezTo>
                  <a:pt x="2087278" y="2997566"/>
                  <a:pt x="2166438" y="2995405"/>
                  <a:pt x="2243469" y="3009411"/>
                </a:cubicBezTo>
                <a:cubicBezTo>
                  <a:pt x="2282455" y="3016499"/>
                  <a:pt x="2321240" y="3024798"/>
                  <a:pt x="2360427" y="3030676"/>
                </a:cubicBezTo>
                <a:cubicBezTo>
                  <a:pt x="2426671" y="3040612"/>
                  <a:pt x="2532653" y="3047195"/>
                  <a:pt x="2594344" y="3051941"/>
                </a:cubicBezTo>
                <a:cubicBezTo>
                  <a:pt x="2835349" y="3048397"/>
                  <a:pt x="3076628" y="3053344"/>
                  <a:pt x="3317358" y="3041308"/>
                </a:cubicBezTo>
                <a:cubicBezTo>
                  <a:pt x="3361142" y="3039119"/>
                  <a:pt x="3401619" y="3016077"/>
                  <a:pt x="3444948" y="3009411"/>
                </a:cubicBezTo>
                <a:cubicBezTo>
                  <a:pt x="3494115" y="3001847"/>
                  <a:pt x="3544217" y="3002745"/>
                  <a:pt x="3593804" y="2998778"/>
                </a:cubicBezTo>
                <a:cubicBezTo>
                  <a:pt x="3707682" y="2989667"/>
                  <a:pt x="3838262" y="2977540"/>
                  <a:pt x="3944679" y="2945615"/>
                </a:cubicBezTo>
                <a:lnTo>
                  <a:pt x="4051004" y="2913718"/>
                </a:lnTo>
                <a:cubicBezTo>
                  <a:pt x="4083066" y="2903593"/>
                  <a:pt x="4114078" y="2889975"/>
                  <a:pt x="4146697" y="2881820"/>
                </a:cubicBezTo>
                <a:cubicBezTo>
                  <a:pt x="4299096" y="2843720"/>
                  <a:pt x="4226602" y="2881481"/>
                  <a:pt x="4369981" y="2828657"/>
                </a:cubicBezTo>
                <a:cubicBezTo>
                  <a:pt x="4402735" y="2816590"/>
                  <a:pt x="4433503" y="2799672"/>
                  <a:pt x="4465674" y="2786127"/>
                </a:cubicBezTo>
                <a:cubicBezTo>
                  <a:pt x="4500855" y="2771314"/>
                  <a:pt x="4537249" y="2759393"/>
                  <a:pt x="4572000" y="2743597"/>
                </a:cubicBezTo>
                <a:cubicBezTo>
                  <a:pt x="4615288" y="2723921"/>
                  <a:pt x="4655580" y="2697805"/>
                  <a:pt x="4699590" y="2679801"/>
                </a:cubicBezTo>
                <a:cubicBezTo>
                  <a:pt x="4733838" y="2665791"/>
                  <a:pt x="4770474" y="2658536"/>
                  <a:pt x="4805916" y="2647904"/>
                </a:cubicBezTo>
                <a:cubicBezTo>
                  <a:pt x="4837814" y="2626639"/>
                  <a:pt x="4867685" y="2601963"/>
                  <a:pt x="4901609" y="2584108"/>
                </a:cubicBezTo>
                <a:cubicBezTo>
                  <a:pt x="4935388" y="2566330"/>
                  <a:pt x="4975425" y="2561584"/>
                  <a:pt x="5007934" y="2541578"/>
                </a:cubicBezTo>
                <a:cubicBezTo>
                  <a:pt x="5068303" y="2504428"/>
                  <a:pt x="5116091" y="2448411"/>
                  <a:pt x="5178055" y="2413987"/>
                </a:cubicBezTo>
                <a:cubicBezTo>
                  <a:pt x="5209953" y="2396266"/>
                  <a:pt x="5244556" y="2382719"/>
                  <a:pt x="5273748" y="2360825"/>
                </a:cubicBezTo>
                <a:cubicBezTo>
                  <a:pt x="5301817" y="2339774"/>
                  <a:pt x="5322465" y="2310271"/>
                  <a:pt x="5348176" y="2286397"/>
                </a:cubicBezTo>
                <a:cubicBezTo>
                  <a:pt x="5372121" y="2264163"/>
                  <a:pt x="5399499" y="2245706"/>
                  <a:pt x="5422604" y="2222601"/>
                </a:cubicBezTo>
                <a:cubicBezTo>
                  <a:pt x="5449244" y="2195961"/>
                  <a:pt x="5470392" y="2164181"/>
                  <a:pt x="5497032" y="2137541"/>
                </a:cubicBezTo>
                <a:cubicBezTo>
                  <a:pt x="5520137" y="2114436"/>
                  <a:pt x="5549297" y="2097755"/>
                  <a:pt x="5571460" y="2073745"/>
                </a:cubicBezTo>
                <a:cubicBezTo>
                  <a:pt x="5592139" y="2051342"/>
                  <a:pt x="5606034" y="2023483"/>
                  <a:pt x="5624623" y="1999318"/>
                </a:cubicBezTo>
                <a:cubicBezTo>
                  <a:pt x="5696418" y="1905985"/>
                  <a:pt x="5660335" y="1967698"/>
                  <a:pt x="5720316" y="1871727"/>
                </a:cubicBezTo>
                <a:cubicBezTo>
                  <a:pt x="5742222" y="1836677"/>
                  <a:pt x="5771041" y="1804612"/>
                  <a:pt x="5784111" y="1765401"/>
                </a:cubicBezTo>
                <a:cubicBezTo>
                  <a:pt x="5821021" y="1654671"/>
                  <a:pt x="5800972" y="1699781"/>
                  <a:pt x="5837274" y="1627178"/>
                </a:cubicBezTo>
                <a:cubicBezTo>
                  <a:pt x="5840818" y="1602369"/>
                  <a:pt x="5845283" y="1577674"/>
                  <a:pt x="5847907" y="1552750"/>
                </a:cubicBezTo>
                <a:cubicBezTo>
                  <a:pt x="5852375" y="1510307"/>
                  <a:pt x="5854675" y="1467661"/>
                  <a:pt x="5858539" y="1425159"/>
                </a:cubicBezTo>
                <a:cubicBezTo>
                  <a:pt x="5861764" y="1389687"/>
                  <a:pt x="5865628" y="1354276"/>
                  <a:pt x="5869172" y="1318834"/>
                </a:cubicBezTo>
                <a:cubicBezTo>
                  <a:pt x="5865628" y="1212508"/>
                  <a:pt x="5866912" y="1105912"/>
                  <a:pt x="5858539" y="999857"/>
                </a:cubicBezTo>
                <a:cubicBezTo>
                  <a:pt x="5856239" y="970722"/>
                  <a:pt x="5854809" y="938178"/>
                  <a:pt x="5837274" y="914797"/>
                </a:cubicBezTo>
                <a:lnTo>
                  <a:pt x="5805376" y="872266"/>
                </a:lnTo>
                <a:cubicBezTo>
                  <a:pt x="5773225" y="759737"/>
                  <a:pt x="5795650" y="820917"/>
                  <a:pt x="5730948" y="691513"/>
                </a:cubicBezTo>
                <a:cubicBezTo>
                  <a:pt x="5714095" y="657808"/>
                  <a:pt x="5700034" y="626968"/>
                  <a:pt x="5677786" y="595820"/>
                </a:cubicBezTo>
                <a:cubicBezTo>
                  <a:pt x="5671959" y="587663"/>
                  <a:pt x="5663044" y="582166"/>
                  <a:pt x="5656520" y="574555"/>
                </a:cubicBezTo>
                <a:cubicBezTo>
                  <a:pt x="5617243" y="528732"/>
                  <a:pt x="5616098" y="517123"/>
                  <a:pt x="5571460" y="478862"/>
                </a:cubicBezTo>
                <a:cubicBezTo>
                  <a:pt x="5561758" y="470546"/>
                  <a:pt x="5549541" y="465580"/>
                  <a:pt x="5539562" y="457597"/>
                </a:cubicBezTo>
                <a:cubicBezTo>
                  <a:pt x="5498531" y="424772"/>
                  <a:pt x="5539108" y="440628"/>
                  <a:pt x="5475767" y="404434"/>
                </a:cubicBezTo>
                <a:cubicBezTo>
                  <a:pt x="5466036" y="398873"/>
                  <a:pt x="5454171" y="398216"/>
                  <a:pt x="5443869" y="393801"/>
                </a:cubicBezTo>
                <a:cubicBezTo>
                  <a:pt x="5351911" y="354390"/>
                  <a:pt x="5444238" y="386835"/>
                  <a:pt x="5369441" y="361904"/>
                </a:cubicBezTo>
                <a:cubicBezTo>
                  <a:pt x="5358809" y="354815"/>
                  <a:pt x="5348974" y="346353"/>
                  <a:pt x="5337544" y="340638"/>
                </a:cubicBezTo>
                <a:cubicBezTo>
                  <a:pt x="5316407" y="330069"/>
                  <a:pt x="5240433" y="303070"/>
                  <a:pt x="5220586" y="298108"/>
                </a:cubicBezTo>
                <a:cubicBezTo>
                  <a:pt x="5199671" y="292879"/>
                  <a:pt x="5178001" y="291332"/>
                  <a:pt x="5156790" y="287476"/>
                </a:cubicBezTo>
                <a:cubicBezTo>
                  <a:pt x="5139010" y="284243"/>
                  <a:pt x="5121159" y="281226"/>
                  <a:pt x="5103627" y="276843"/>
                </a:cubicBezTo>
                <a:cubicBezTo>
                  <a:pt x="5092754" y="274125"/>
                  <a:pt x="5082757" y="268216"/>
                  <a:pt x="5071730" y="266211"/>
                </a:cubicBezTo>
                <a:cubicBezTo>
                  <a:pt x="5043617" y="261099"/>
                  <a:pt x="5015023" y="259122"/>
                  <a:pt x="4986669" y="255578"/>
                </a:cubicBezTo>
                <a:cubicBezTo>
                  <a:pt x="4972492" y="252034"/>
                  <a:pt x="4958582" y="247167"/>
                  <a:pt x="4944139" y="244945"/>
                </a:cubicBezTo>
                <a:cubicBezTo>
                  <a:pt x="4868370" y="233288"/>
                  <a:pt x="4759480" y="228382"/>
                  <a:pt x="4688958" y="223680"/>
                </a:cubicBezTo>
                <a:cubicBezTo>
                  <a:pt x="4618436" y="228382"/>
                  <a:pt x="4509546" y="233288"/>
                  <a:pt x="4433776" y="244945"/>
                </a:cubicBezTo>
                <a:cubicBezTo>
                  <a:pt x="4419333" y="247167"/>
                  <a:pt x="4405423" y="252034"/>
                  <a:pt x="4391246" y="255578"/>
                </a:cubicBezTo>
                <a:cubicBezTo>
                  <a:pt x="4316439" y="305448"/>
                  <a:pt x="4411295" y="248059"/>
                  <a:pt x="4306186" y="287476"/>
                </a:cubicBezTo>
                <a:cubicBezTo>
                  <a:pt x="4294221" y="291963"/>
                  <a:pt x="4285383" y="302401"/>
                  <a:pt x="4274288" y="308741"/>
                </a:cubicBezTo>
                <a:cubicBezTo>
                  <a:pt x="4231872" y="332978"/>
                  <a:pt x="4221100" y="330026"/>
                  <a:pt x="4178595" y="361904"/>
                </a:cubicBezTo>
                <a:cubicBezTo>
                  <a:pt x="4178590" y="361908"/>
                  <a:pt x="4131342" y="409156"/>
                  <a:pt x="4125432" y="4150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14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16S </a:t>
            </a:r>
            <a:r>
              <a:rPr lang="en-GB" dirty="0" err="1"/>
              <a:t>rRNA</a:t>
            </a:r>
            <a:r>
              <a:rPr lang="en-GB" dirty="0"/>
              <a:t> </a:t>
            </a:r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prstClr val="black"/>
                </a:solidFill>
                <a:latin typeface="Roboto"/>
              </a:rPr>
              <a:t>rRNA</a:t>
            </a:r>
            <a:r>
              <a:rPr lang="en-GB" sz="2000" dirty="0">
                <a:solidFill>
                  <a:prstClr val="black"/>
                </a:solidFill>
                <a:latin typeface="Roboto"/>
              </a:rPr>
              <a:t> is an excellent marker gene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black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Found </a:t>
            </a:r>
            <a:r>
              <a:rPr lang="en-GB" sz="2000" dirty="0">
                <a:solidFill>
                  <a:prstClr val="black"/>
                </a:solidFill>
                <a:latin typeface="Roboto"/>
              </a:rPr>
              <a:t>in all </a:t>
            </a: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species</a:t>
            </a:r>
            <a:endParaRPr lang="en-GB" sz="2000" dirty="0">
              <a:solidFill>
                <a:prstClr val="black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Roboto"/>
              </a:rPr>
              <a:t>Good </a:t>
            </a:r>
            <a:r>
              <a:rPr lang="en-US" sz="2000" dirty="0">
                <a:solidFill>
                  <a:prstClr val="black"/>
                </a:solidFill>
                <a:latin typeface="Roboto"/>
              </a:rPr>
              <a:t>16S </a:t>
            </a:r>
            <a:r>
              <a:rPr lang="en-US" sz="2000" dirty="0" err="1">
                <a:solidFill>
                  <a:prstClr val="black"/>
                </a:solidFill>
                <a:latin typeface="Roboto"/>
              </a:rPr>
              <a:t>rRNA</a:t>
            </a:r>
            <a:r>
              <a:rPr lang="en-US" sz="2000" dirty="0">
                <a:solidFill>
                  <a:prstClr val="black"/>
                </a:solidFill>
                <a:latin typeface="Roboto"/>
              </a:rPr>
              <a:t> reference databases exist for </a:t>
            </a:r>
            <a:r>
              <a:rPr lang="en-US" sz="2000" i="1" dirty="0" smtClean="0">
                <a:solidFill>
                  <a:prstClr val="black"/>
                </a:solidFill>
                <a:latin typeface="Roboto"/>
              </a:rPr>
              <a:t>prokaryotes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prstClr val="black"/>
                </a:solidFill>
                <a:latin typeface="Roboto"/>
              </a:rPr>
              <a:t>Greengenes</a:t>
            </a:r>
            <a:r>
              <a:rPr lang="en-US" sz="1800" dirty="0" smtClean="0">
                <a:solidFill>
                  <a:prstClr val="black"/>
                </a:solidFill>
                <a:latin typeface="Roboto"/>
              </a:rPr>
              <a:t>  </a:t>
            </a:r>
            <a:r>
              <a:rPr lang="en-US" sz="1800" dirty="0">
                <a:solidFill>
                  <a:prstClr val="black"/>
                </a:solidFill>
                <a:latin typeface="Roboto"/>
                <a:hlinkClick r:id="rId2"/>
              </a:rPr>
              <a:t>http://greengenes.secondgenome.com/</a:t>
            </a:r>
            <a:r>
              <a:rPr lang="en-US" sz="1800" dirty="0">
                <a:solidFill>
                  <a:prstClr val="black"/>
                </a:solidFill>
                <a:latin typeface="Roboto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Roboto"/>
              </a:rPr>
              <a:t>                          </a:t>
            </a:r>
            <a:endParaRPr lang="en-US" sz="1800" dirty="0">
              <a:solidFill>
                <a:prstClr val="black"/>
              </a:solidFill>
              <a:latin typeface="Roboto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Roboto"/>
              </a:rPr>
              <a:t>SILVA     </a:t>
            </a:r>
            <a:r>
              <a:rPr lang="en-US" sz="1800" dirty="0">
                <a:solidFill>
                  <a:prstClr val="black"/>
                </a:solidFill>
                <a:latin typeface="Roboto"/>
                <a:hlinkClick r:id="rId3"/>
              </a:rPr>
              <a:t>http://www.arb-silva.de/</a:t>
            </a:r>
            <a:r>
              <a:rPr lang="en-US" sz="1800" dirty="0">
                <a:solidFill>
                  <a:prstClr val="black"/>
                </a:solidFill>
                <a:latin typeface="Roboto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Roboto"/>
              </a:rPr>
              <a:t>Amplicon [amplified fragments] analysis of raw sequences</a:t>
            </a:r>
          </a:p>
          <a:p>
            <a:endParaRPr lang="en-GB" sz="30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202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Noto Serif"/>
              </a:rPr>
              <a:t>A Basic </a:t>
            </a:r>
            <a:r>
              <a:rPr lang="en-GB" dirty="0" smtClean="0">
                <a:latin typeface="Noto Serif"/>
              </a:rPr>
              <a:t>Workflow</a:t>
            </a:r>
            <a:endParaRPr lang="en-GB" dirty="0">
              <a:latin typeface="Noto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Quality control and quality trimming of reads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Binning [classification]</a:t>
            </a:r>
          </a:p>
          <a:p>
            <a:pPr lvl="1"/>
            <a:endParaRPr lang="en-GB" sz="2000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Community profiling</a:t>
            </a:r>
          </a:p>
          <a:p>
            <a:pPr lvl="1"/>
            <a:endParaRPr lang="en-GB" sz="2000" dirty="0">
              <a:solidFill>
                <a:prstClr val="black"/>
              </a:solidFill>
            </a:endParaRPr>
          </a:p>
          <a:p>
            <a:r>
              <a:rPr lang="en-GB" dirty="0">
                <a:solidFill>
                  <a:prstClr val="black"/>
                </a:solidFill>
              </a:rPr>
              <a:t>Analyse and compare samples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1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16S </a:t>
            </a:r>
            <a:r>
              <a:rPr lang="en-GB" dirty="0" err="1"/>
              <a:t>rRNA</a:t>
            </a:r>
            <a:r>
              <a:rPr lang="en-GB" dirty="0"/>
              <a:t> </a:t>
            </a:r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prstClr val="black"/>
                </a:solidFill>
                <a:latin typeface="Roboto"/>
              </a:rPr>
              <a:t>rRNA</a:t>
            </a:r>
            <a:r>
              <a:rPr lang="en-GB" sz="2000" dirty="0">
                <a:solidFill>
                  <a:prstClr val="black"/>
                </a:solidFill>
                <a:latin typeface="Roboto"/>
              </a:rPr>
              <a:t> is an excellent marker gene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black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Found </a:t>
            </a:r>
            <a:r>
              <a:rPr lang="en-GB" sz="2000" dirty="0">
                <a:solidFill>
                  <a:prstClr val="black"/>
                </a:solidFill>
                <a:latin typeface="Roboto"/>
              </a:rPr>
              <a:t>in all </a:t>
            </a:r>
            <a:r>
              <a:rPr lang="en-GB" sz="2000" dirty="0" smtClean="0">
                <a:solidFill>
                  <a:prstClr val="black"/>
                </a:solidFill>
                <a:latin typeface="Roboto"/>
              </a:rPr>
              <a:t>species</a:t>
            </a:r>
            <a:endParaRPr lang="en-GB" sz="2000" dirty="0">
              <a:solidFill>
                <a:prstClr val="black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Roboto"/>
              </a:rPr>
              <a:t>Good </a:t>
            </a:r>
            <a:r>
              <a:rPr lang="en-US" sz="2000" dirty="0">
                <a:solidFill>
                  <a:prstClr val="black"/>
                </a:solidFill>
                <a:latin typeface="Roboto"/>
              </a:rPr>
              <a:t>16S </a:t>
            </a:r>
            <a:r>
              <a:rPr lang="en-US" sz="2000" dirty="0" err="1">
                <a:solidFill>
                  <a:prstClr val="black"/>
                </a:solidFill>
                <a:latin typeface="Roboto"/>
              </a:rPr>
              <a:t>rRNA</a:t>
            </a:r>
            <a:r>
              <a:rPr lang="en-US" sz="2000" dirty="0">
                <a:solidFill>
                  <a:prstClr val="black"/>
                </a:solidFill>
                <a:latin typeface="Roboto"/>
              </a:rPr>
              <a:t> reference databases exist for </a:t>
            </a:r>
            <a:r>
              <a:rPr lang="en-US" sz="2000" i="1" dirty="0" smtClean="0">
                <a:solidFill>
                  <a:prstClr val="black"/>
                </a:solidFill>
                <a:latin typeface="Roboto"/>
              </a:rPr>
              <a:t>prokaryotes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prstClr val="black"/>
                </a:solidFill>
                <a:latin typeface="Roboto"/>
              </a:rPr>
              <a:t>Greengenes</a:t>
            </a:r>
            <a:r>
              <a:rPr lang="en-US" sz="1800" dirty="0" smtClean="0">
                <a:solidFill>
                  <a:prstClr val="black"/>
                </a:solidFill>
                <a:latin typeface="Roboto"/>
              </a:rPr>
              <a:t>  </a:t>
            </a:r>
            <a:r>
              <a:rPr lang="en-US" sz="1800" dirty="0">
                <a:solidFill>
                  <a:prstClr val="black"/>
                </a:solidFill>
                <a:latin typeface="Roboto"/>
                <a:hlinkClick r:id="rId2"/>
              </a:rPr>
              <a:t>http://greengenes.secondgenome.com/</a:t>
            </a:r>
            <a:r>
              <a:rPr lang="en-US" sz="1800" dirty="0">
                <a:solidFill>
                  <a:prstClr val="black"/>
                </a:solidFill>
                <a:latin typeface="Roboto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Roboto"/>
              </a:rPr>
              <a:t>                          </a:t>
            </a:r>
            <a:endParaRPr lang="en-US" sz="1800" dirty="0">
              <a:solidFill>
                <a:prstClr val="black"/>
              </a:solidFill>
              <a:latin typeface="Roboto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Roboto"/>
              </a:rPr>
              <a:t>SILVA     </a:t>
            </a:r>
            <a:r>
              <a:rPr lang="en-US" sz="1800" dirty="0">
                <a:solidFill>
                  <a:prstClr val="black"/>
                </a:solidFill>
                <a:latin typeface="Roboto"/>
                <a:hlinkClick r:id="rId3"/>
              </a:rPr>
              <a:t>http://www.arb-silva.de/</a:t>
            </a:r>
            <a:r>
              <a:rPr lang="en-US" sz="1800" dirty="0">
                <a:solidFill>
                  <a:prstClr val="black"/>
                </a:solidFill>
                <a:latin typeface="Roboto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Roboto"/>
              </a:rPr>
              <a:t>Amplicon [amplified fragments] analysis of raw sequences</a:t>
            </a:r>
          </a:p>
          <a:p>
            <a:endParaRPr lang="en-GB" sz="3000" dirty="0">
              <a:latin typeface="Roboto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4" y="4878428"/>
            <a:ext cx="8856984" cy="1679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79502" y="4803844"/>
            <a:ext cx="3093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Nature Reviews Genetics 13, </a:t>
            </a:r>
            <a:r>
              <a:rPr lang="en-GB" sz="1600" dirty="0" smtClean="0"/>
              <a:t>47-58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6254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16S </a:t>
            </a:r>
            <a:r>
              <a:rPr lang="en-GB" dirty="0" err="1"/>
              <a:t>rRNA</a:t>
            </a:r>
            <a:r>
              <a:rPr lang="en-GB" dirty="0"/>
              <a:t> Data - </a:t>
            </a:r>
            <a:r>
              <a:rPr lang="en-GB" dirty="0" err="1"/>
              <a:t>Qiime</a:t>
            </a:r>
            <a:r>
              <a:rPr lang="en-GB" dirty="0"/>
              <a:t> [pronounced ‘chime</a:t>
            </a:r>
            <a:r>
              <a:rPr lang="en-GB" dirty="0" smtClean="0"/>
              <a:t>’]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712968" cy="431135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QIIME - </a:t>
            </a:r>
            <a:r>
              <a:rPr lang="en-GB" u="sng" dirty="0">
                <a:solidFill>
                  <a:schemeClr val="tx1"/>
                </a:solidFill>
              </a:rPr>
              <a:t>Q</a:t>
            </a:r>
            <a:r>
              <a:rPr lang="en-GB" dirty="0">
                <a:solidFill>
                  <a:schemeClr val="tx1"/>
                </a:solidFill>
              </a:rPr>
              <a:t>uantitative </a:t>
            </a:r>
            <a:r>
              <a:rPr lang="en-GB" u="sng" dirty="0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nsights </a:t>
            </a:r>
            <a:r>
              <a:rPr lang="en-GB" u="sng" dirty="0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nto </a:t>
            </a:r>
            <a:r>
              <a:rPr lang="en-GB" u="sng" dirty="0">
                <a:solidFill>
                  <a:schemeClr val="tx1"/>
                </a:solidFill>
              </a:rPr>
              <a:t>M</a:t>
            </a:r>
            <a:r>
              <a:rPr lang="en-GB" dirty="0">
                <a:solidFill>
                  <a:schemeClr val="tx1"/>
                </a:solidFill>
              </a:rPr>
              <a:t>icrobial </a:t>
            </a:r>
            <a:r>
              <a:rPr lang="en-GB" u="sng" dirty="0" smtClean="0">
                <a:solidFill>
                  <a:schemeClr val="tx1"/>
                </a:solidFill>
              </a:rPr>
              <a:t>E</a:t>
            </a:r>
            <a:r>
              <a:rPr lang="en-GB" dirty="0" smtClean="0">
                <a:solidFill>
                  <a:schemeClr val="tx1"/>
                </a:solidFill>
              </a:rPr>
              <a:t>cology </a:t>
            </a:r>
            <a:r>
              <a:rPr lang="en-GB" dirty="0" smtClean="0">
                <a:solidFill>
                  <a:schemeClr val="tx1"/>
                </a:solidFill>
                <a:hlinkClick r:id="rId2"/>
              </a:rPr>
              <a:t>http</a:t>
            </a:r>
            <a:r>
              <a:rPr lang="en-GB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GB" dirty="0" smtClean="0">
                <a:solidFill>
                  <a:schemeClr val="tx1"/>
                </a:solidFill>
                <a:hlinkClick r:id="rId2"/>
              </a:rPr>
              <a:t>qiime.org</a:t>
            </a:r>
            <a:r>
              <a:rPr lang="en-GB" dirty="0" smtClean="0">
                <a:solidFill>
                  <a:schemeClr val="tx1"/>
                </a:solidFill>
              </a:rPr>
              <a:t>   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Open-source </a:t>
            </a:r>
            <a:r>
              <a:rPr lang="en-GB" dirty="0">
                <a:solidFill>
                  <a:schemeClr val="tx1"/>
                </a:solidFill>
              </a:rPr>
              <a:t>bioinformatics </a:t>
            </a:r>
            <a:r>
              <a:rPr lang="en-GB" dirty="0" smtClean="0">
                <a:solidFill>
                  <a:schemeClr val="tx1"/>
                </a:solidFill>
              </a:rPr>
              <a:t>pipeline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Raw </a:t>
            </a:r>
            <a:r>
              <a:rPr lang="en-GB" dirty="0">
                <a:solidFill>
                  <a:schemeClr val="tx1"/>
                </a:solidFill>
              </a:rPr>
              <a:t>reads, identify </a:t>
            </a:r>
            <a:r>
              <a:rPr lang="en-GB" dirty="0" err="1">
                <a:solidFill>
                  <a:schemeClr val="tx1"/>
                </a:solidFill>
              </a:rPr>
              <a:t>rRNA</a:t>
            </a:r>
            <a:r>
              <a:rPr lang="en-GB" dirty="0">
                <a:solidFill>
                  <a:schemeClr val="tx1"/>
                </a:solidFill>
              </a:rPr>
              <a:t>, cluster to OTUs, taxon classi</a:t>
            </a:r>
            <a:r>
              <a:rPr lang="en-GB" dirty="0"/>
              <a:t>fication, </a:t>
            </a:r>
            <a:r>
              <a:rPr lang="en-GB" dirty="0">
                <a:solidFill>
                  <a:schemeClr val="tx1"/>
                </a:solidFill>
              </a:rPr>
              <a:t>diversity analysis, comparative statistics, various plots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44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16S </a:t>
            </a:r>
            <a:r>
              <a:rPr lang="en-GB" dirty="0" err="1"/>
              <a:t>rRNA</a:t>
            </a:r>
            <a:r>
              <a:rPr lang="en-GB" dirty="0"/>
              <a:t> Data - </a:t>
            </a:r>
            <a:r>
              <a:rPr lang="en-GB" dirty="0" err="1"/>
              <a:t>Qiime</a:t>
            </a:r>
            <a:r>
              <a:rPr lang="en-GB" dirty="0"/>
              <a:t> [pronounced ‘chime</a:t>
            </a:r>
            <a:r>
              <a:rPr lang="en-GB" dirty="0" smtClean="0"/>
              <a:t>’]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712968" cy="431135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QIIME - </a:t>
            </a:r>
            <a:r>
              <a:rPr lang="en-GB" u="sng" dirty="0">
                <a:solidFill>
                  <a:schemeClr val="tx1"/>
                </a:solidFill>
              </a:rPr>
              <a:t>Q</a:t>
            </a:r>
            <a:r>
              <a:rPr lang="en-GB" dirty="0">
                <a:solidFill>
                  <a:schemeClr val="tx1"/>
                </a:solidFill>
              </a:rPr>
              <a:t>uantitative </a:t>
            </a:r>
            <a:r>
              <a:rPr lang="en-GB" u="sng" dirty="0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nsights </a:t>
            </a:r>
            <a:r>
              <a:rPr lang="en-GB" u="sng" dirty="0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nto </a:t>
            </a:r>
            <a:r>
              <a:rPr lang="en-GB" u="sng" dirty="0">
                <a:solidFill>
                  <a:schemeClr val="tx1"/>
                </a:solidFill>
              </a:rPr>
              <a:t>M</a:t>
            </a:r>
            <a:r>
              <a:rPr lang="en-GB" dirty="0">
                <a:solidFill>
                  <a:schemeClr val="tx1"/>
                </a:solidFill>
              </a:rPr>
              <a:t>icrobial </a:t>
            </a:r>
            <a:r>
              <a:rPr lang="en-GB" u="sng" dirty="0" smtClean="0">
                <a:solidFill>
                  <a:schemeClr val="tx1"/>
                </a:solidFill>
              </a:rPr>
              <a:t>E</a:t>
            </a:r>
            <a:r>
              <a:rPr lang="en-GB" dirty="0" smtClean="0">
                <a:solidFill>
                  <a:schemeClr val="tx1"/>
                </a:solidFill>
              </a:rPr>
              <a:t>cology </a:t>
            </a:r>
            <a:r>
              <a:rPr lang="en-GB" dirty="0" smtClean="0">
                <a:solidFill>
                  <a:schemeClr val="tx1"/>
                </a:solidFill>
                <a:hlinkClick r:id="rId2"/>
              </a:rPr>
              <a:t>http</a:t>
            </a:r>
            <a:r>
              <a:rPr lang="en-GB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GB" dirty="0" smtClean="0">
                <a:solidFill>
                  <a:schemeClr val="tx1"/>
                </a:solidFill>
                <a:hlinkClick r:id="rId2"/>
              </a:rPr>
              <a:t>qiime.org</a:t>
            </a:r>
            <a:r>
              <a:rPr lang="en-GB" dirty="0" smtClean="0">
                <a:solidFill>
                  <a:schemeClr val="tx1"/>
                </a:solidFill>
              </a:rPr>
              <a:t>   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Open-source </a:t>
            </a:r>
            <a:r>
              <a:rPr lang="en-GB" dirty="0">
                <a:solidFill>
                  <a:schemeClr val="tx1"/>
                </a:solidFill>
              </a:rPr>
              <a:t>bioinformatics </a:t>
            </a:r>
            <a:r>
              <a:rPr lang="en-GB" dirty="0" smtClean="0">
                <a:solidFill>
                  <a:schemeClr val="tx1"/>
                </a:solidFill>
              </a:rPr>
              <a:t>pipeline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Raw </a:t>
            </a:r>
            <a:r>
              <a:rPr lang="en-GB" dirty="0">
                <a:solidFill>
                  <a:schemeClr val="tx1"/>
                </a:solidFill>
              </a:rPr>
              <a:t>reads, identify </a:t>
            </a:r>
            <a:r>
              <a:rPr lang="en-GB" dirty="0" err="1">
                <a:solidFill>
                  <a:schemeClr val="tx1"/>
                </a:solidFill>
              </a:rPr>
              <a:t>rRNA</a:t>
            </a:r>
            <a:r>
              <a:rPr lang="en-GB" dirty="0">
                <a:solidFill>
                  <a:schemeClr val="tx1"/>
                </a:solidFill>
              </a:rPr>
              <a:t>, cluster to OTUs, taxon classi</a:t>
            </a:r>
            <a:r>
              <a:rPr lang="en-GB" dirty="0"/>
              <a:t>fication, </a:t>
            </a:r>
            <a:r>
              <a:rPr lang="en-GB" dirty="0">
                <a:solidFill>
                  <a:schemeClr val="tx1"/>
                </a:solidFill>
              </a:rPr>
              <a:t>diversity analysis, comparative statistics, various plots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chemeClr val="tx1"/>
                </a:solidFill>
              </a:rPr>
              <a:t>But they’re not that great…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2" y="4347526"/>
            <a:ext cx="3588048" cy="235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16" y="4465667"/>
            <a:ext cx="4863544" cy="21091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1420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BIOM file </a:t>
            </a:r>
            <a:r>
              <a:rPr lang="en-GB" dirty="0" smtClean="0"/>
              <a:t>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640960" cy="4824536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  <a:latin typeface="Roboto"/>
              </a:rPr>
              <a:t>BIOM file output [analysis with other tools]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1"/>
                </a:solidFill>
                <a:latin typeface="Roboto"/>
              </a:rPr>
              <a:t>The </a:t>
            </a:r>
            <a:r>
              <a:rPr lang="en-GB" sz="2300" b="1" u="sng" dirty="0">
                <a:solidFill>
                  <a:schemeClr val="tx1"/>
                </a:solidFill>
                <a:latin typeface="Roboto"/>
              </a:rPr>
              <a:t>Bi</a:t>
            </a:r>
            <a:r>
              <a:rPr lang="en-GB" sz="2300" dirty="0">
                <a:solidFill>
                  <a:schemeClr val="tx1"/>
                </a:solidFill>
                <a:latin typeface="Roboto"/>
              </a:rPr>
              <a:t>ological </a:t>
            </a:r>
            <a:r>
              <a:rPr lang="en-GB" sz="2300" b="1" u="sng" dirty="0">
                <a:solidFill>
                  <a:schemeClr val="tx1"/>
                </a:solidFill>
                <a:latin typeface="Roboto"/>
              </a:rPr>
              <a:t>O</a:t>
            </a:r>
            <a:r>
              <a:rPr lang="en-GB" sz="2300" dirty="0">
                <a:solidFill>
                  <a:schemeClr val="tx1"/>
                </a:solidFill>
                <a:latin typeface="Roboto"/>
              </a:rPr>
              <a:t>bservation </a:t>
            </a:r>
            <a:r>
              <a:rPr lang="en-GB" sz="2300" b="1" u="sng" dirty="0">
                <a:solidFill>
                  <a:schemeClr val="tx1"/>
                </a:solidFill>
                <a:latin typeface="Roboto"/>
              </a:rPr>
              <a:t>M</a:t>
            </a:r>
            <a:r>
              <a:rPr lang="en-GB" sz="2300" dirty="0">
                <a:solidFill>
                  <a:schemeClr val="tx1"/>
                </a:solidFill>
                <a:latin typeface="Roboto"/>
              </a:rPr>
              <a:t>atrix </a:t>
            </a:r>
            <a:r>
              <a:rPr lang="en-GB" sz="2300" dirty="0" smtClean="0">
                <a:solidFill>
                  <a:schemeClr val="tx1"/>
                </a:solidFill>
                <a:latin typeface="Roboto"/>
              </a:rPr>
              <a:t>Format   </a:t>
            </a:r>
          </a:p>
          <a:p>
            <a:pPr lvl="2"/>
            <a:r>
              <a:rPr lang="en-GB" sz="2300" dirty="0" smtClean="0">
                <a:solidFill>
                  <a:schemeClr val="tx1"/>
                </a:solidFill>
                <a:latin typeface="Roboto"/>
                <a:hlinkClick r:id="rId2"/>
              </a:rPr>
              <a:t>http</a:t>
            </a:r>
            <a:r>
              <a:rPr lang="en-GB" sz="2300" dirty="0">
                <a:solidFill>
                  <a:schemeClr val="tx1"/>
                </a:solidFill>
                <a:latin typeface="Roboto"/>
                <a:hlinkClick r:id="rId2"/>
              </a:rPr>
              <a:t>://biom-format.org/</a:t>
            </a:r>
            <a:r>
              <a:rPr lang="en-GB" sz="2300" dirty="0">
                <a:solidFill>
                  <a:schemeClr val="tx1"/>
                </a:solidFill>
                <a:latin typeface="Roboto"/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  <a:latin typeface="Roboto"/>
              </a:rPr>
              <a:t>A standard representation of the “sample by observation contingency table”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  <a:latin typeface="Roboto"/>
              </a:rPr>
              <a:t>Can include [hierarchical] taxonomic, metadata and phylogenetic tree information</a:t>
            </a:r>
            <a:endParaRPr lang="en-US" sz="3200" dirty="0">
              <a:solidFill>
                <a:schemeClr val="tx1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  <a:latin typeface="Roboto"/>
              </a:rPr>
              <a:t>BIOM-formatted files  	</a:t>
            </a:r>
            <a:r>
              <a:rPr lang="en-GB" sz="3200" dirty="0" smtClean="0">
                <a:solidFill>
                  <a:schemeClr val="tx1"/>
                </a:solidFill>
                <a:latin typeface="Roboto"/>
              </a:rPr>
              <a:t>         tab-separated </a:t>
            </a:r>
            <a:r>
              <a:rPr lang="en-GB" sz="3200" dirty="0">
                <a:solidFill>
                  <a:schemeClr val="tx1"/>
                </a:solidFill>
                <a:latin typeface="Roboto"/>
              </a:rPr>
              <a:t>text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  <a:latin typeface="Roboto"/>
              </a:rPr>
              <a:t>Other software can output/read .</a:t>
            </a:r>
            <a:r>
              <a:rPr lang="en-GB" sz="3200" dirty="0" err="1">
                <a:solidFill>
                  <a:schemeClr val="tx1"/>
                </a:solidFill>
                <a:latin typeface="Roboto"/>
              </a:rPr>
              <a:t>biom</a:t>
            </a:r>
            <a:r>
              <a:rPr lang="en-GB" sz="3200" dirty="0">
                <a:solidFill>
                  <a:schemeClr val="tx1"/>
                </a:solidFill>
                <a:latin typeface="Roboto"/>
              </a:rPr>
              <a:t> files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1"/>
                </a:solidFill>
                <a:latin typeface="Roboto"/>
              </a:rPr>
              <a:t>e.g. MEGAN, STAMP, MG-RAST, </a:t>
            </a:r>
            <a:r>
              <a:rPr lang="en-GB" sz="2300" dirty="0" err="1">
                <a:solidFill>
                  <a:schemeClr val="tx1"/>
                </a:solidFill>
                <a:latin typeface="Roboto"/>
              </a:rPr>
              <a:t>Phyloseq</a:t>
            </a:r>
            <a:r>
              <a:rPr lang="en-GB" sz="2300" dirty="0">
                <a:solidFill>
                  <a:schemeClr val="tx1"/>
                </a:solidFill>
                <a:latin typeface="Roboto"/>
              </a:rPr>
              <a:t> etc.</a:t>
            </a:r>
          </a:p>
          <a:p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01178" y="4394580"/>
            <a:ext cx="76780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72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16S </a:t>
            </a:r>
            <a:r>
              <a:rPr lang="en-GB" dirty="0" err="1"/>
              <a:t>rRNA</a:t>
            </a:r>
            <a:r>
              <a:rPr lang="en-GB" dirty="0"/>
              <a:t> Data - </a:t>
            </a:r>
            <a:r>
              <a:rPr lang="en-GB" dirty="0" err="1"/>
              <a:t>Qiime</a:t>
            </a:r>
            <a:r>
              <a:rPr lang="en-GB" dirty="0"/>
              <a:t> [pronounced ‘chime</a:t>
            </a:r>
            <a:r>
              <a:rPr lang="en-GB" dirty="0" smtClean="0"/>
              <a:t>’]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3168352"/>
          </a:xfrm>
        </p:spPr>
        <p:txBody>
          <a:bodyPr>
            <a:normAutofit/>
          </a:bodyPr>
          <a:lstStyle/>
          <a:p>
            <a:pPr marL="400050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BIOM file output [analysis with other tools]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Very </a:t>
            </a:r>
            <a:r>
              <a:rPr lang="en-US" dirty="0">
                <a:solidFill>
                  <a:prstClr val="black"/>
                </a:solidFill>
              </a:rPr>
              <a:t>active and helpful forum </a:t>
            </a:r>
            <a:r>
              <a:rPr lang="en-US" dirty="0">
                <a:solidFill>
                  <a:prstClr val="black"/>
                </a:solidFill>
                <a:hlinkClick r:id="rId2"/>
              </a:rPr>
              <a:t>https://groups.google.com/forum/#!forum/qiime-forum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black"/>
              </a:solidFill>
            </a:endParaRPr>
          </a:p>
          <a:p>
            <a:r>
              <a:rPr lang="en-GB" dirty="0" smtClean="0">
                <a:solidFill>
                  <a:prstClr val="black"/>
                </a:solidFill>
              </a:rPr>
              <a:t>Excellent tutorials and documentation</a:t>
            </a:r>
            <a:endParaRPr lang="en-GB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728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16S </a:t>
            </a:r>
            <a:r>
              <a:rPr lang="en-GB" dirty="0" err="1"/>
              <a:t>rRNA</a:t>
            </a:r>
            <a:r>
              <a:rPr lang="en-GB" dirty="0"/>
              <a:t> Data - </a:t>
            </a:r>
            <a:r>
              <a:rPr lang="en-GB" dirty="0" err="1"/>
              <a:t>Qiime</a:t>
            </a:r>
            <a:r>
              <a:rPr lang="en-GB" dirty="0"/>
              <a:t> [pronounced ‘chime</a:t>
            </a:r>
            <a:r>
              <a:rPr lang="en-GB" dirty="0" smtClean="0"/>
              <a:t>’]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4752528"/>
          </a:xfrm>
        </p:spPr>
        <p:txBody>
          <a:bodyPr>
            <a:normAutofit/>
          </a:bodyPr>
          <a:lstStyle/>
          <a:p>
            <a:pPr marL="400050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BIOM file output [analysis with other tools]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Very </a:t>
            </a:r>
            <a:r>
              <a:rPr lang="en-US" dirty="0">
                <a:solidFill>
                  <a:prstClr val="black"/>
                </a:solidFill>
              </a:rPr>
              <a:t>active and helpful forum </a:t>
            </a:r>
            <a:r>
              <a:rPr lang="en-US" dirty="0">
                <a:solidFill>
                  <a:prstClr val="black"/>
                </a:solidFill>
                <a:hlinkClick r:id="rId2"/>
              </a:rPr>
              <a:t>https://groups.google.com/forum/#!forum/qiime-forum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black"/>
              </a:solidFill>
            </a:endParaRPr>
          </a:p>
          <a:p>
            <a:r>
              <a:rPr lang="en-GB" dirty="0" smtClean="0">
                <a:solidFill>
                  <a:prstClr val="black"/>
                </a:solidFill>
              </a:rPr>
              <a:t>Excellent tutorials and documentation</a:t>
            </a:r>
            <a:endParaRPr lang="en-GB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sz="2000" b="1" i="1" dirty="0">
                <a:solidFill>
                  <a:prstClr val="black"/>
                </a:solidFill>
              </a:rPr>
              <a:t>But,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Installation is </a:t>
            </a:r>
            <a:r>
              <a:rPr lang="en-GB" sz="2000" i="1" dirty="0">
                <a:solidFill>
                  <a:schemeClr val="tx1"/>
                </a:solidFill>
              </a:rPr>
              <a:t>hard </a:t>
            </a:r>
            <a:r>
              <a:rPr lang="en-GB" sz="2000" dirty="0">
                <a:solidFill>
                  <a:schemeClr val="tx1"/>
                </a:solidFill>
              </a:rPr>
              <a:t>; use the QIIME Virtual Box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Python scripts run on CLI, e.g.</a:t>
            </a:r>
          </a:p>
          <a:p>
            <a:pPr marL="0" indent="0">
              <a:buNone/>
            </a:pPr>
            <a:r>
              <a:rPr lang="en-GB" dirty="0"/>
              <a:t>pick_open_reference_otus.py </a:t>
            </a:r>
            <a:r>
              <a:rPr lang="en-GB" dirty="0" smtClean="0"/>
              <a:t>-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/>
              <a:t>seqs.fna</a:t>
            </a:r>
            <a:r>
              <a:rPr lang="en-GB" dirty="0"/>
              <a:t> -r </a:t>
            </a:r>
            <a:r>
              <a:rPr lang="en-GB" dirty="0" err="1"/>
              <a:t>refseqs.fna</a:t>
            </a:r>
            <a:r>
              <a:rPr lang="en-GB" dirty="0"/>
              <a:t> </a:t>
            </a:r>
            <a:r>
              <a:rPr lang="en-GB" dirty="0" smtClean="0"/>
              <a:t> –</a:t>
            </a:r>
            <a:r>
              <a:rPr lang="en-GB" dirty="0"/>
              <a:t>o </a:t>
            </a:r>
            <a:r>
              <a:rPr lang="en-GB" dirty="0" err="1"/>
              <a:t>outputDir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54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16S </a:t>
            </a:r>
            <a:r>
              <a:rPr lang="en-GB" dirty="0" err="1"/>
              <a:t>rRNA</a:t>
            </a:r>
            <a:r>
              <a:rPr lang="en-GB" dirty="0"/>
              <a:t> Data - </a:t>
            </a:r>
            <a:r>
              <a:rPr lang="en-GB" dirty="0" err="1"/>
              <a:t>Qiime</a:t>
            </a:r>
            <a:r>
              <a:rPr lang="en-GB" dirty="0"/>
              <a:t> [pronounced ‘chime</a:t>
            </a:r>
            <a:r>
              <a:rPr lang="en-GB" dirty="0" smtClean="0"/>
              <a:t>’]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4536504"/>
          </a:xfrm>
        </p:spPr>
        <p:txBody>
          <a:bodyPr>
            <a:normAutofit/>
          </a:bodyPr>
          <a:lstStyle/>
          <a:p>
            <a:pPr marL="400050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BIOM file output [analysis with other tools]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Very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active and helpful forum https://groups.google.com/forum/#!forum/qiime-forum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Excellent tutorials and documentation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 smtClean="0">
              <a:solidFill>
                <a:prstClr val="black"/>
              </a:solidFill>
              <a:latin typeface="Roboto"/>
            </a:endParaRPr>
          </a:p>
          <a:p>
            <a:r>
              <a:rPr lang="en-GB" sz="2200" dirty="0" smtClean="0">
                <a:solidFill>
                  <a:prstClr val="black"/>
                </a:solidFill>
                <a:latin typeface="Roboto"/>
              </a:rPr>
              <a:t>As </a:t>
            </a:r>
            <a:r>
              <a:rPr lang="en-GB" sz="2200" dirty="0">
                <a:solidFill>
                  <a:prstClr val="black"/>
                </a:solidFill>
                <a:latin typeface="Roboto"/>
              </a:rPr>
              <a:t>an alternative: </a:t>
            </a:r>
            <a:r>
              <a:rPr lang="en-GB" sz="22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Mothur</a:t>
            </a:r>
            <a:r>
              <a:rPr lang="en-GB" sz="2200" dirty="0">
                <a:solidFill>
                  <a:prstClr val="black"/>
                </a:solidFill>
                <a:latin typeface="Roboto"/>
              </a:rPr>
              <a:t>  </a:t>
            </a:r>
            <a:r>
              <a:rPr lang="en-GB" sz="2200" dirty="0">
                <a:solidFill>
                  <a:prstClr val="black"/>
                </a:solidFill>
                <a:latin typeface="Roboto"/>
                <a:hlinkClick r:id="rId2"/>
              </a:rPr>
              <a:t>http://www.mothur.org/</a:t>
            </a:r>
            <a:r>
              <a:rPr lang="en-GB" sz="2200" dirty="0">
                <a:solidFill>
                  <a:prstClr val="black"/>
                </a:solidFill>
                <a:latin typeface="Roboto"/>
              </a:rPr>
              <a:t> </a:t>
            </a:r>
          </a:p>
          <a:p>
            <a:pPr lvl="1"/>
            <a:r>
              <a:rPr lang="en-GB" dirty="0">
                <a:solidFill>
                  <a:prstClr val="black"/>
                </a:solidFill>
                <a:latin typeface="Roboto"/>
              </a:rPr>
              <a:t>CLI</a:t>
            </a:r>
          </a:p>
          <a:p>
            <a:pPr lvl="1"/>
            <a:r>
              <a:rPr lang="en-GB" dirty="0">
                <a:solidFill>
                  <a:prstClr val="black"/>
                </a:solidFill>
                <a:latin typeface="Roboto"/>
              </a:rPr>
              <a:t>A Java GUI version now available</a:t>
            </a:r>
          </a:p>
          <a:p>
            <a:pPr lvl="1"/>
            <a:r>
              <a:rPr lang="en-GB" dirty="0">
                <a:solidFill>
                  <a:prstClr val="black"/>
                </a:solidFill>
                <a:latin typeface="Roboto"/>
              </a:rPr>
              <a:t>Analyse data outside of application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265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Towards QIIME 2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Transition </a:t>
            </a:r>
            <a:r>
              <a:rPr lang="en-GB" dirty="0">
                <a:solidFill>
                  <a:schemeClr val="tx1"/>
                </a:solidFill>
              </a:rPr>
              <a:t>from QIIME 1 to QIIME 2 </a:t>
            </a:r>
            <a:r>
              <a:rPr lang="en-GB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GB" dirty="0" smtClean="0">
                <a:solidFill>
                  <a:schemeClr val="tx1"/>
                </a:solidFill>
                <a:hlinkClick r:id="rId2"/>
              </a:rPr>
              <a:t>github.com/qiime2/qiime2/wiki</a:t>
            </a:r>
            <a:r>
              <a:rPr lang="en-GB" dirty="0" smtClean="0">
                <a:solidFill>
                  <a:schemeClr val="tx1"/>
                </a:solidFill>
              </a:rPr>
              <a:t>  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QIIME </a:t>
            </a:r>
            <a:r>
              <a:rPr lang="en-GB" dirty="0">
                <a:solidFill>
                  <a:schemeClr val="tx1"/>
                </a:solidFill>
              </a:rPr>
              <a:t>2 will be a nearly complete rewrite of QIIME 1</a:t>
            </a:r>
          </a:p>
          <a:p>
            <a:endParaRPr lang="en-GB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98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Towards QIIME 2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5112568"/>
          </a:xfrm>
        </p:spPr>
        <p:txBody>
          <a:bodyPr>
            <a:normAutofit/>
          </a:bodyPr>
          <a:lstStyle/>
          <a:p>
            <a:r>
              <a:rPr lang="en-GB" sz="2200" dirty="0" smtClean="0">
                <a:solidFill>
                  <a:schemeClr val="tx1"/>
                </a:solidFill>
              </a:rPr>
              <a:t>Enable </a:t>
            </a:r>
            <a:r>
              <a:rPr lang="en-GB" sz="2200" dirty="0">
                <a:solidFill>
                  <a:schemeClr val="tx1"/>
                </a:solidFill>
              </a:rPr>
              <a:t>developers to create new plugins and interfaces for QIIME</a:t>
            </a:r>
          </a:p>
          <a:p>
            <a:endParaRPr lang="en-GB" sz="2200" dirty="0" smtClean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Simplify </a:t>
            </a:r>
            <a:r>
              <a:rPr lang="en-GB" sz="2200" dirty="0">
                <a:solidFill>
                  <a:schemeClr val="tx1"/>
                </a:solidFill>
              </a:rPr>
              <a:t>exploratory analysis/visualisation</a:t>
            </a:r>
          </a:p>
          <a:p>
            <a:endParaRPr lang="en-GB" sz="2200" dirty="0" smtClean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Support </a:t>
            </a:r>
            <a:r>
              <a:rPr lang="en-GB" sz="2200" dirty="0">
                <a:solidFill>
                  <a:schemeClr val="tx1"/>
                </a:solidFill>
              </a:rPr>
              <a:t>for updated analytical, quality control and OTU assignment tools</a:t>
            </a:r>
          </a:p>
          <a:p>
            <a:endParaRPr lang="en-GB" sz="2200" dirty="0" smtClean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The </a:t>
            </a:r>
            <a:r>
              <a:rPr lang="en-GB" sz="2200" dirty="0">
                <a:solidFill>
                  <a:schemeClr val="tx1"/>
                </a:solidFill>
              </a:rPr>
              <a:t>hope: faster and more straight-forward processing, analysis and interpretation</a:t>
            </a:r>
            <a:endParaRPr lang="en-GB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0986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Towards QIIME 2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511256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“QIIME 1.9.x is a long-term support release. We will continue supporting users of QIIME 1.9.x … through 2017”</a:t>
            </a: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Will </a:t>
            </a:r>
            <a:r>
              <a:rPr lang="en-GB" dirty="0">
                <a:solidFill>
                  <a:schemeClr val="tx1"/>
                </a:solidFill>
              </a:rPr>
              <a:t>not be adding new features to QIIME 1.9.x </a:t>
            </a:r>
          </a:p>
          <a:p>
            <a:endParaRPr lang="en-GB" b="1" i="1" dirty="0" smtClean="0">
              <a:solidFill>
                <a:schemeClr val="tx1"/>
              </a:solidFill>
            </a:endParaRPr>
          </a:p>
          <a:p>
            <a:r>
              <a:rPr lang="en-GB" b="1" i="1" dirty="0" smtClean="0">
                <a:solidFill>
                  <a:schemeClr val="tx1"/>
                </a:solidFill>
              </a:rPr>
              <a:t>Still </a:t>
            </a:r>
            <a:r>
              <a:rPr lang="en-GB" b="1" i="1" dirty="0">
                <a:solidFill>
                  <a:schemeClr val="tx1"/>
                </a:solidFill>
              </a:rPr>
              <a:t>recommend </a:t>
            </a:r>
            <a:r>
              <a:rPr lang="en-GB" dirty="0">
                <a:solidFill>
                  <a:schemeClr val="tx1"/>
                </a:solidFill>
              </a:rPr>
              <a:t>using standard pipelines e.g. QIIME </a:t>
            </a:r>
            <a:r>
              <a:rPr lang="en-GB" dirty="0" smtClean="0">
                <a:solidFill>
                  <a:schemeClr val="tx1"/>
                </a:solidFill>
              </a:rPr>
              <a:t>1.9.x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hlinkClick r:id="rId2"/>
              </a:rPr>
              <a:t>https://qiime.wordpress.com/2015/10/30/toward-qiime-2/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 smtClean="0">
              <a:hlinkClick r:id="rId3"/>
            </a:endParaRPr>
          </a:p>
          <a:p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://americangut.org/qiime-2-will-revolutionize-microbiome-bioinformatics/</a:t>
            </a:r>
            <a:r>
              <a:rPr lang="en-GB" dirty="0"/>
              <a:t> 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22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821162" cy="1143000"/>
          </a:xfrm>
        </p:spPr>
        <p:txBody>
          <a:bodyPr>
            <a:noAutofit/>
          </a:bodyPr>
          <a:lstStyle/>
          <a:p>
            <a:r>
              <a:rPr lang="en-GB" dirty="0"/>
              <a:t>Meta*omics for the Nervous: Web-servers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46" y="2580013"/>
            <a:ext cx="4258954" cy="3312368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Registration </a:t>
            </a:r>
            <a:r>
              <a:rPr lang="en-GB" dirty="0" smtClean="0">
                <a:solidFill>
                  <a:prstClr val="black"/>
                </a:solidFill>
              </a:rPr>
              <a:t>required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Optimised </a:t>
            </a:r>
            <a:r>
              <a:rPr lang="en-GB" dirty="0">
                <a:solidFill>
                  <a:prstClr val="black"/>
                </a:solidFill>
              </a:rPr>
              <a:t>for Firefox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Export </a:t>
            </a:r>
            <a:r>
              <a:rPr lang="en-GB" dirty="0">
                <a:solidFill>
                  <a:prstClr val="black"/>
                </a:solidFill>
              </a:rPr>
              <a:t>results to other software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316631" y="1556792"/>
            <a:ext cx="5832648" cy="638944"/>
          </a:xfrm>
        </p:spPr>
        <p:txBody>
          <a:bodyPr>
            <a:noAutofit/>
          </a:bodyPr>
          <a:lstStyle/>
          <a:p>
            <a:pPr marL="0" lvl="1" indent="0">
              <a:buClr>
                <a:srgbClr val="FF0000"/>
              </a:buClr>
              <a:buNone/>
            </a:pPr>
            <a:r>
              <a:rPr lang="en-GB" sz="1500" dirty="0">
                <a:solidFill>
                  <a:prstClr val="black"/>
                </a:solidFill>
                <a:hlinkClick r:id="rId3"/>
              </a:rPr>
              <a:t>http://metagenomics.anl.gov/metagenomics.cgi?page=Home</a:t>
            </a:r>
            <a:r>
              <a:rPr lang="en-GB" sz="1500" dirty="0">
                <a:solidFill>
                  <a:prstClr val="black"/>
                </a:solidFill>
              </a:rPr>
              <a:t> </a:t>
            </a:r>
            <a:endParaRPr lang="en-GB" sz="1500" dirty="0"/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2967455" cy="75491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348880"/>
            <a:ext cx="4500682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4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Metagenomics in a </a:t>
            </a:r>
            <a:r>
              <a:rPr lang="en-GB" dirty="0" smtClean="0"/>
              <a:t>Nutshell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115" y="2204864"/>
            <a:ext cx="3957861" cy="2160240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GB" sz="2000" dirty="0">
                <a:solidFill>
                  <a:schemeClr val="tx1"/>
                </a:solidFill>
              </a:rPr>
              <a:t>Broad overview of </a:t>
            </a:r>
            <a:r>
              <a:rPr lang="en-GB" sz="2000" dirty="0" err="1">
                <a:solidFill>
                  <a:schemeClr val="tx1"/>
                </a:solidFill>
              </a:rPr>
              <a:t>bioinformatic</a:t>
            </a:r>
            <a:r>
              <a:rPr lang="en-GB" sz="2000" dirty="0">
                <a:solidFill>
                  <a:schemeClr val="tx1"/>
                </a:solidFill>
              </a:rPr>
              <a:t> methods for functional metagenomics</a:t>
            </a:r>
          </a:p>
          <a:p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1" y="6021288"/>
            <a:ext cx="468052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Roboto"/>
              </a:rPr>
              <a:t>Morgan XC, </a:t>
            </a:r>
            <a:r>
              <a:rPr lang="en-GB" sz="2000" dirty="0" err="1" smtClean="0">
                <a:latin typeface="Roboto"/>
              </a:rPr>
              <a:t>Huttenhower</a:t>
            </a:r>
            <a:r>
              <a:rPr lang="en-GB" sz="2000" dirty="0" smtClean="0">
                <a:latin typeface="Roboto"/>
              </a:rPr>
              <a:t> C (2012) </a:t>
            </a:r>
            <a:r>
              <a:rPr lang="en-GB" sz="2000" dirty="0" err="1" smtClean="0">
                <a:latin typeface="Roboto"/>
              </a:rPr>
              <a:t>PLoS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Comput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Biol</a:t>
            </a:r>
            <a:r>
              <a:rPr lang="en-GB" sz="2000" dirty="0" smtClean="0">
                <a:latin typeface="Roboto"/>
              </a:rPr>
              <a:t> 8(12): e1002808. </a:t>
            </a:r>
            <a:endParaRPr lang="en-GB" sz="2000" dirty="0">
              <a:latin typeface="Roboto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type="chart"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516533"/>
            <a:ext cx="4282631" cy="5488791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86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Metagenomics in a </a:t>
            </a:r>
            <a:r>
              <a:rPr lang="en-GB" dirty="0" smtClean="0"/>
              <a:t>Nutshell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115" y="2204864"/>
            <a:ext cx="3957861" cy="2160240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GB" sz="2000" dirty="0">
                <a:solidFill>
                  <a:schemeClr val="tx1"/>
                </a:solidFill>
              </a:rPr>
              <a:t>Broad overview of </a:t>
            </a:r>
            <a:r>
              <a:rPr lang="en-GB" sz="2000" dirty="0" err="1">
                <a:solidFill>
                  <a:schemeClr val="tx1"/>
                </a:solidFill>
              </a:rPr>
              <a:t>bioinformatic</a:t>
            </a:r>
            <a:r>
              <a:rPr lang="en-GB" sz="2000" dirty="0">
                <a:solidFill>
                  <a:schemeClr val="tx1"/>
                </a:solidFill>
              </a:rPr>
              <a:t> methods for functional metagenomics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1521" y="6021288"/>
            <a:ext cx="475252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Roboto"/>
              </a:rPr>
              <a:t>Morgan XC, </a:t>
            </a:r>
            <a:r>
              <a:rPr lang="en-GB" sz="2000" dirty="0" err="1" smtClean="0">
                <a:latin typeface="Roboto"/>
              </a:rPr>
              <a:t>Huttenhower</a:t>
            </a:r>
            <a:r>
              <a:rPr lang="en-GB" sz="2000" dirty="0" smtClean="0">
                <a:latin typeface="Roboto"/>
              </a:rPr>
              <a:t> C (2012) </a:t>
            </a:r>
            <a:r>
              <a:rPr lang="en-GB" sz="2000" dirty="0" err="1" smtClean="0">
                <a:latin typeface="Roboto"/>
              </a:rPr>
              <a:t>PLoS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Comput</a:t>
            </a:r>
            <a:r>
              <a:rPr lang="en-GB" sz="2000" dirty="0" smtClean="0">
                <a:latin typeface="Roboto"/>
              </a:rPr>
              <a:t> </a:t>
            </a:r>
            <a:r>
              <a:rPr lang="en-GB" sz="2000" dirty="0" err="1" smtClean="0">
                <a:latin typeface="Roboto"/>
              </a:rPr>
              <a:t>Biol</a:t>
            </a:r>
            <a:r>
              <a:rPr lang="en-GB" sz="2000" dirty="0" smtClean="0">
                <a:latin typeface="Roboto"/>
              </a:rPr>
              <a:t> 8(12): e1002808. </a:t>
            </a:r>
            <a:endParaRPr lang="en-GB" sz="2000" dirty="0">
              <a:latin typeface="Roboto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type="chart"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516533"/>
            <a:ext cx="4282631" cy="5488791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  <p:sp>
        <p:nvSpPr>
          <p:cNvPr id="8" name="Freeform 7"/>
          <p:cNvSpPr/>
          <p:nvPr/>
        </p:nvSpPr>
        <p:spPr>
          <a:xfrm>
            <a:off x="7184011" y="4495993"/>
            <a:ext cx="1924493" cy="1669311"/>
          </a:xfrm>
          <a:custGeom>
            <a:avLst/>
            <a:gdLst>
              <a:gd name="connsiteX0" fmla="*/ 1796903 w 1924493"/>
              <a:gd name="connsiteY0" fmla="*/ 1010093 h 1669311"/>
              <a:gd name="connsiteX1" fmla="*/ 1850065 w 1924493"/>
              <a:gd name="connsiteY1" fmla="*/ 956930 h 1669311"/>
              <a:gd name="connsiteX2" fmla="*/ 1871331 w 1924493"/>
              <a:gd name="connsiteY2" fmla="*/ 882502 h 1669311"/>
              <a:gd name="connsiteX3" fmla="*/ 1892596 w 1924493"/>
              <a:gd name="connsiteY3" fmla="*/ 839972 h 1669311"/>
              <a:gd name="connsiteX4" fmla="*/ 1903228 w 1924493"/>
              <a:gd name="connsiteY4" fmla="*/ 765544 h 1669311"/>
              <a:gd name="connsiteX5" fmla="*/ 1913861 w 1924493"/>
              <a:gd name="connsiteY5" fmla="*/ 723014 h 1669311"/>
              <a:gd name="connsiteX6" fmla="*/ 1924493 w 1924493"/>
              <a:gd name="connsiteY6" fmla="*/ 616688 h 1669311"/>
              <a:gd name="connsiteX7" fmla="*/ 1913861 w 1924493"/>
              <a:gd name="connsiteY7" fmla="*/ 425302 h 1669311"/>
              <a:gd name="connsiteX8" fmla="*/ 1903228 w 1924493"/>
              <a:gd name="connsiteY8" fmla="*/ 393404 h 1669311"/>
              <a:gd name="connsiteX9" fmla="*/ 1881963 w 1924493"/>
              <a:gd name="connsiteY9" fmla="*/ 308344 h 1669311"/>
              <a:gd name="connsiteX10" fmla="*/ 1860698 w 1924493"/>
              <a:gd name="connsiteY10" fmla="*/ 276446 h 1669311"/>
              <a:gd name="connsiteX11" fmla="*/ 1850065 w 1924493"/>
              <a:gd name="connsiteY11" fmla="*/ 244548 h 1669311"/>
              <a:gd name="connsiteX12" fmla="*/ 1786270 w 1924493"/>
              <a:gd name="connsiteY12" fmla="*/ 180753 h 1669311"/>
              <a:gd name="connsiteX13" fmla="*/ 1765005 w 1924493"/>
              <a:gd name="connsiteY13" fmla="*/ 148855 h 1669311"/>
              <a:gd name="connsiteX14" fmla="*/ 1722475 w 1924493"/>
              <a:gd name="connsiteY14" fmla="*/ 127590 h 1669311"/>
              <a:gd name="connsiteX15" fmla="*/ 1648047 w 1924493"/>
              <a:gd name="connsiteY15" fmla="*/ 85060 h 1669311"/>
              <a:gd name="connsiteX16" fmla="*/ 1616149 w 1924493"/>
              <a:gd name="connsiteY16" fmla="*/ 74428 h 1669311"/>
              <a:gd name="connsiteX17" fmla="*/ 1573619 w 1924493"/>
              <a:gd name="connsiteY17" fmla="*/ 53162 h 1669311"/>
              <a:gd name="connsiteX18" fmla="*/ 1499191 w 1924493"/>
              <a:gd name="connsiteY18" fmla="*/ 31897 h 1669311"/>
              <a:gd name="connsiteX19" fmla="*/ 1414131 w 1924493"/>
              <a:gd name="connsiteY19" fmla="*/ 10632 h 1669311"/>
              <a:gd name="connsiteX20" fmla="*/ 1297172 w 1924493"/>
              <a:gd name="connsiteY20" fmla="*/ 0 h 1669311"/>
              <a:gd name="connsiteX21" fmla="*/ 988828 w 1924493"/>
              <a:gd name="connsiteY21" fmla="*/ 10632 h 1669311"/>
              <a:gd name="connsiteX22" fmla="*/ 925033 w 1924493"/>
              <a:gd name="connsiteY22" fmla="*/ 21265 h 1669311"/>
              <a:gd name="connsiteX23" fmla="*/ 850605 w 1924493"/>
              <a:gd name="connsiteY23" fmla="*/ 31897 h 1669311"/>
              <a:gd name="connsiteX24" fmla="*/ 765544 w 1924493"/>
              <a:gd name="connsiteY24" fmla="*/ 53162 h 1669311"/>
              <a:gd name="connsiteX25" fmla="*/ 723014 w 1924493"/>
              <a:gd name="connsiteY25" fmla="*/ 74428 h 1669311"/>
              <a:gd name="connsiteX26" fmla="*/ 669851 w 1924493"/>
              <a:gd name="connsiteY26" fmla="*/ 85060 h 1669311"/>
              <a:gd name="connsiteX27" fmla="*/ 595424 w 1924493"/>
              <a:gd name="connsiteY27" fmla="*/ 116958 h 1669311"/>
              <a:gd name="connsiteX28" fmla="*/ 574158 w 1924493"/>
              <a:gd name="connsiteY28" fmla="*/ 138223 h 1669311"/>
              <a:gd name="connsiteX29" fmla="*/ 531628 w 1924493"/>
              <a:gd name="connsiteY29" fmla="*/ 148855 h 1669311"/>
              <a:gd name="connsiteX30" fmla="*/ 457200 w 1924493"/>
              <a:gd name="connsiteY30" fmla="*/ 180753 h 1669311"/>
              <a:gd name="connsiteX31" fmla="*/ 393405 w 1924493"/>
              <a:gd name="connsiteY31" fmla="*/ 212651 h 1669311"/>
              <a:gd name="connsiteX32" fmla="*/ 361507 w 1924493"/>
              <a:gd name="connsiteY32" fmla="*/ 244548 h 1669311"/>
              <a:gd name="connsiteX33" fmla="*/ 329610 w 1924493"/>
              <a:gd name="connsiteY33" fmla="*/ 265814 h 1669311"/>
              <a:gd name="connsiteX34" fmla="*/ 308344 w 1924493"/>
              <a:gd name="connsiteY34" fmla="*/ 287079 h 1669311"/>
              <a:gd name="connsiteX35" fmla="*/ 212651 w 1924493"/>
              <a:gd name="connsiteY35" fmla="*/ 372139 h 1669311"/>
              <a:gd name="connsiteX36" fmla="*/ 170121 w 1924493"/>
              <a:gd name="connsiteY36" fmla="*/ 435935 h 1669311"/>
              <a:gd name="connsiteX37" fmla="*/ 95693 w 1924493"/>
              <a:gd name="connsiteY37" fmla="*/ 531628 h 1669311"/>
              <a:gd name="connsiteX38" fmla="*/ 53163 w 1924493"/>
              <a:gd name="connsiteY38" fmla="*/ 637953 h 1669311"/>
              <a:gd name="connsiteX39" fmla="*/ 42531 w 1924493"/>
              <a:gd name="connsiteY39" fmla="*/ 669851 h 1669311"/>
              <a:gd name="connsiteX40" fmla="*/ 21265 w 1924493"/>
              <a:gd name="connsiteY40" fmla="*/ 701748 h 1669311"/>
              <a:gd name="connsiteX41" fmla="*/ 10633 w 1924493"/>
              <a:gd name="connsiteY41" fmla="*/ 765544 h 1669311"/>
              <a:gd name="connsiteX42" fmla="*/ 0 w 1924493"/>
              <a:gd name="connsiteY42" fmla="*/ 808074 h 1669311"/>
              <a:gd name="connsiteX43" fmla="*/ 10633 w 1924493"/>
              <a:gd name="connsiteY43" fmla="*/ 988828 h 1669311"/>
              <a:gd name="connsiteX44" fmla="*/ 31898 w 1924493"/>
              <a:gd name="connsiteY44" fmla="*/ 1052623 h 1669311"/>
              <a:gd name="connsiteX45" fmla="*/ 42531 w 1924493"/>
              <a:gd name="connsiteY45" fmla="*/ 1084521 h 1669311"/>
              <a:gd name="connsiteX46" fmla="*/ 106326 w 1924493"/>
              <a:gd name="connsiteY46" fmla="*/ 1180214 h 1669311"/>
              <a:gd name="connsiteX47" fmla="*/ 127591 w 1924493"/>
              <a:gd name="connsiteY47" fmla="*/ 1212111 h 1669311"/>
              <a:gd name="connsiteX48" fmla="*/ 191386 w 1924493"/>
              <a:gd name="connsiteY48" fmla="*/ 1275907 h 1669311"/>
              <a:gd name="connsiteX49" fmla="*/ 244549 w 1924493"/>
              <a:gd name="connsiteY49" fmla="*/ 1318437 h 1669311"/>
              <a:gd name="connsiteX50" fmla="*/ 265814 w 1924493"/>
              <a:gd name="connsiteY50" fmla="*/ 1350335 h 1669311"/>
              <a:gd name="connsiteX51" fmla="*/ 308344 w 1924493"/>
              <a:gd name="connsiteY51" fmla="*/ 1371600 h 1669311"/>
              <a:gd name="connsiteX52" fmla="*/ 340242 w 1924493"/>
              <a:gd name="connsiteY52" fmla="*/ 1392865 h 1669311"/>
              <a:gd name="connsiteX53" fmla="*/ 414670 w 1924493"/>
              <a:gd name="connsiteY53" fmla="*/ 1446028 h 1669311"/>
              <a:gd name="connsiteX54" fmla="*/ 489098 w 1924493"/>
              <a:gd name="connsiteY54" fmla="*/ 1477925 h 1669311"/>
              <a:gd name="connsiteX55" fmla="*/ 552893 w 1924493"/>
              <a:gd name="connsiteY55" fmla="*/ 1520455 h 1669311"/>
              <a:gd name="connsiteX56" fmla="*/ 659219 w 1924493"/>
              <a:gd name="connsiteY56" fmla="*/ 1552353 h 1669311"/>
              <a:gd name="connsiteX57" fmla="*/ 754912 w 1924493"/>
              <a:gd name="connsiteY57" fmla="*/ 1584251 h 1669311"/>
              <a:gd name="connsiteX58" fmla="*/ 818707 w 1924493"/>
              <a:gd name="connsiteY58" fmla="*/ 1605516 h 1669311"/>
              <a:gd name="connsiteX59" fmla="*/ 850605 w 1924493"/>
              <a:gd name="connsiteY59" fmla="*/ 1616148 h 1669311"/>
              <a:gd name="connsiteX60" fmla="*/ 935665 w 1924493"/>
              <a:gd name="connsiteY60" fmla="*/ 1626781 h 1669311"/>
              <a:gd name="connsiteX61" fmla="*/ 1041991 w 1924493"/>
              <a:gd name="connsiteY61" fmla="*/ 1648046 h 1669311"/>
              <a:gd name="connsiteX62" fmla="*/ 1254642 w 1924493"/>
              <a:gd name="connsiteY62" fmla="*/ 1669311 h 1669311"/>
              <a:gd name="connsiteX63" fmla="*/ 1467293 w 1924493"/>
              <a:gd name="connsiteY63" fmla="*/ 1658679 h 1669311"/>
              <a:gd name="connsiteX64" fmla="*/ 1499191 w 1924493"/>
              <a:gd name="connsiteY64" fmla="*/ 1648046 h 1669311"/>
              <a:gd name="connsiteX65" fmla="*/ 1541721 w 1924493"/>
              <a:gd name="connsiteY65" fmla="*/ 1637414 h 1669311"/>
              <a:gd name="connsiteX66" fmla="*/ 1562986 w 1924493"/>
              <a:gd name="connsiteY66" fmla="*/ 1616148 h 1669311"/>
              <a:gd name="connsiteX67" fmla="*/ 1594884 w 1924493"/>
              <a:gd name="connsiteY67" fmla="*/ 1605516 h 1669311"/>
              <a:gd name="connsiteX68" fmla="*/ 1637414 w 1924493"/>
              <a:gd name="connsiteY68" fmla="*/ 1541721 h 1669311"/>
              <a:gd name="connsiteX69" fmla="*/ 1658679 w 1924493"/>
              <a:gd name="connsiteY69" fmla="*/ 1520455 h 1669311"/>
              <a:gd name="connsiteX70" fmla="*/ 1701210 w 1924493"/>
              <a:gd name="connsiteY70" fmla="*/ 1456660 h 1669311"/>
              <a:gd name="connsiteX71" fmla="*/ 1754372 w 1924493"/>
              <a:gd name="connsiteY71" fmla="*/ 1392865 h 1669311"/>
              <a:gd name="connsiteX72" fmla="*/ 1775638 w 1924493"/>
              <a:gd name="connsiteY72" fmla="*/ 1350335 h 1669311"/>
              <a:gd name="connsiteX73" fmla="*/ 1786270 w 1924493"/>
              <a:gd name="connsiteY73" fmla="*/ 1318437 h 1669311"/>
              <a:gd name="connsiteX74" fmla="*/ 1818168 w 1924493"/>
              <a:gd name="connsiteY74" fmla="*/ 1275907 h 1669311"/>
              <a:gd name="connsiteX75" fmla="*/ 1860698 w 1924493"/>
              <a:gd name="connsiteY75" fmla="*/ 1169581 h 1669311"/>
              <a:gd name="connsiteX76" fmla="*/ 1871331 w 1924493"/>
              <a:gd name="connsiteY76" fmla="*/ 1105786 h 1669311"/>
              <a:gd name="connsiteX77" fmla="*/ 1881963 w 1924493"/>
              <a:gd name="connsiteY77" fmla="*/ 1063255 h 1669311"/>
              <a:gd name="connsiteX78" fmla="*/ 1871331 w 1924493"/>
              <a:gd name="connsiteY78" fmla="*/ 925032 h 166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924493" h="1669311">
                <a:moveTo>
                  <a:pt x="1796903" y="1010093"/>
                </a:moveTo>
                <a:cubicBezTo>
                  <a:pt x="1814624" y="992372"/>
                  <a:pt x="1835028" y="976979"/>
                  <a:pt x="1850065" y="956930"/>
                </a:cubicBezTo>
                <a:cubicBezTo>
                  <a:pt x="1856491" y="948361"/>
                  <a:pt x="1869489" y="887413"/>
                  <a:pt x="1871331" y="882502"/>
                </a:cubicBezTo>
                <a:cubicBezTo>
                  <a:pt x="1876896" y="867661"/>
                  <a:pt x="1885508" y="854149"/>
                  <a:pt x="1892596" y="839972"/>
                </a:cubicBezTo>
                <a:cubicBezTo>
                  <a:pt x="1896140" y="815163"/>
                  <a:pt x="1898745" y="790201"/>
                  <a:pt x="1903228" y="765544"/>
                </a:cubicBezTo>
                <a:cubicBezTo>
                  <a:pt x="1905842" y="751167"/>
                  <a:pt x="1911794" y="737480"/>
                  <a:pt x="1913861" y="723014"/>
                </a:cubicBezTo>
                <a:cubicBezTo>
                  <a:pt x="1918898" y="687753"/>
                  <a:pt x="1920949" y="652130"/>
                  <a:pt x="1924493" y="616688"/>
                </a:cubicBezTo>
                <a:cubicBezTo>
                  <a:pt x="1920949" y="552893"/>
                  <a:pt x="1919919" y="488908"/>
                  <a:pt x="1913861" y="425302"/>
                </a:cubicBezTo>
                <a:cubicBezTo>
                  <a:pt x="1912798" y="414145"/>
                  <a:pt x="1905946" y="404277"/>
                  <a:pt x="1903228" y="393404"/>
                </a:cubicBezTo>
                <a:cubicBezTo>
                  <a:pt x="1897160" y="369133"/>
                  <a:pt x="1894117" y="332652"/>
                  <a:pt x="1881963" y="308344"/>
                </a:cubicBezTo>
                <a:cubicBezTo>
                  <a:pt x="1876248" y="296914"/>
                  <a:pt x="1866413" y="287876"/>
                  <a:pt x="1860698" y="276446"/>
                </a:cubicBezTo>
                <a:cubicBezTo>
                  <a:pt x="1855686" y="266421"/>
                  <a:pt x="1856946" y="253395"/>
                  <a:pt x="1850065" y="244548"/>
                </a:cubicBezTo>
                <a:cubicBezTo>
                  <a:pt x="1831602" y="220810"/>
                  <a:pt x="1802951" y="205776"/>
                  <a:pt x="1786270" y="180753"/>
                </a:cubicBezTo>
                <a:cubicBezTo>
                  <a:pt x="1779182" y="170120"/>
                  <a:pt x="1774822" y="157036"/>
                  <a:pt x="1765005" y="148855"/>
                </a:cubicBezTo>
                <a:cubicBezTo>
                  <a:pt x="1752829" y="138708"/>
                  <a:pt x="1736237" y="135454"/>
                  <a:pt x="1722475" y="127590"/>
                </a:cubicBezTo>
                <a:cubicBezTo>
                  <a:pt x="1669089" y="97084"/>
                  <a:pt x="1712301" y="112597"/>
                  <a:pt x="1648047" y="85060"/>
                </a:cubicBezTo>
                <a:cubicBezTo>
                  <a:pt x="1637745" y="80645"/>
                  <a:pt x="1626451" y="78843"/>
                  <a:pt x="1616149" y="74428"/>
                </a:cubicBezTo>
                <a:cubicBezTo>
                  <a:pt x="1601580" y="68184"/>
                  <a:pt x="1588188" y="59406"/>
                  <a:pt x="1573619" y="53162"/>
                </a:cubicBezTo>
                <a:cubicBezTo>
                  <a:pt x="1548137" y="42241"/>
                  <a:pt x="1526154" y="39601"/>
                  <a:pt x="1499191" y="31897"/>
                </a:cubicBezTo>
                <a:cubicBezTo>
                  <a:pt x="1454193" y="19041"/>
                  <a:pt x="1471762" y="17836"/>
                  <a:pt x="1414131" y="10632"/>
                </a:cubicBezTo>
                <a:cubicBezTo>
                  <a:pt x="1375286" y="5776"/>
                  <a:pt x="1336158" y="3544"/>
                  <a:pt x="1297172" y="0"/>
                </a:cubicBezTo>
                <a:cubicBezTo>
                  <a:pt x="1194391" y="3544"/>
                  <a:pt x="1091503" y="4765"/>
                  <a:pt x="988828" y="10632"/>
                </a:cubicBezTo>
                <a:cubicBezTo>
                  <a:pt x="967305" y="11862"/>
                  <a:pt x="946341" y="17987"/>
                  <a:pt x="925033" y="21265"/>
                </a:cubicBezTo>
                <a:cubicBezTo>
                  <a:pt x="900263" y="25076"/>
                  <a:pt x="875325" y="27777"/>
                  <a:pt x="850605" y="31897"/>
                </a:cubicBezTo>
                <a:cubicBezTo>
                  <a:pt x="823382" y="36434"/>
                  <a:pt x="791684" y="41959"/>
                  <a:pt x="765544" y="53162"/>
                </a:cubicBezTo>
                <a:cubicBezTo>
                  <a:pt x="750975" y="59406"/>
                  <a:pt x="738051" y="69416"/>
                  <a:pt x="723014" y="74428"/>
                </a:cubicBezTo>
                <a:cubicBezTo>
                  <a:pt x="705870" y="80143"/>
                  <a:pt x="687572" y="81516"/>
                  <a:pt x="669851" y="85060"/>
                </a:cubicBezTo>
                <a:cubicBezTo>
                  <a:pt x="553756" y="162458"/>
                  <a:pt x="732732" y="48304"/>
                  <a:pt x="595424" y="116958"/>
                </a:cubicBezTo>
                <a:cubicBezTo>
                  <a:pt x="586458" y="121441"/>
                  <a:pt x="583124" y="133740"/>
                  <a:pt x="574158" y="138223"/>
                </a:cubicBezTo>
                <a:cubicBezTo>
                  <a:pt x="561088" y="144758"/>
                  <a:pt x="545679" y="144840"/>
                  <a:pt x="531628" y="148855"/>
                </a:cubicBezTo>
                <a:cubicBezTo>
                  <a:pt x="481769" y="163101"/>
                  <a:pt x="513893" y="156456"/>
                  <a:pt x="457200" y="180753"/>
                </a:cubicBezTo>
                <a:cubicBezTo>
                  <a:pt x="417711" y="197677"/>
                  <a:pt x="429462" y="182604"/>
                  <a:pt x="393405" y="212651"/>
                </a:cubicBezTo>
                <a:cubicBezTo>
                  <a:pt x="381853" y="222277"/>
                  <a:pt x="373058" y="234922"/>
                  <a:pt x="361507" y="244548"/>
                </a:cubicBezTo>
                <a:cubicBezTo>
                  <a:pt x="351690" y="252729"/>
                  <a:pt x="339588" y="257831"/>
                  <a:pt x="329610" y="265814"/>
                </a:cubicBezTo>
                <a:cubicBezTo>
                  <a:pt x="321782" y="272076"/>
                  <a:pt x="316045" y="280661"/>
                  <a:pt x="308344" y="287079"/>
                </a:cubicBezTo>
                <a:cubicBezTo>
                  <a:pt x="272782" y="316713"/>
                  <a:pt x="240136" y="330911"/>
                  <a:pt x="212651" y="372139"/>
                </a:cubicBezTo>
                <a:cubicBezTo>
                  <a:pt x="198474" y="393404"/>
                  <a:pt x="188193" y="417863"/>
                  <a:pt x="170121" y="435935"/>
                </a:cubicBezTo>
                <a:cubicBezTo>
                  <a:pt x="135117" y="470939"/>
                  <a:pt x="121128" y="480757"/>
                  <a:pt x="95693" y="531628"/>
                </a:cubicBezTo>
                <a:cubicBezTo>
                  <a:pt x="64405" y="594205"/>
                  <a:pt x="79439" y="559125"/>
                  <a:pt x="53163" y="637953"/>
                </a:cubicBezTo>
                <a:cubicBezTo>
                  <a:pt x="49619" y="648586"/>
                  <a:pt x="48748" y="660526"/>
                  <a:pt x="42531" y="669851"/>
                </a:cubicBezTo>
                <a:lnTo>
                  <a:pt x="21265" y="701748"/>
                </a:lnTo>
                <a:cubicBezTo>
                  <a:pt x="17721" y="723013"/>
                  <a:pt x="14861" y="744404"/>
                  <a:pt x="10633" y="765544"/>
                </a:cubicBezTo>
                <a:cubicBezTo>
                  <a:pt x="7767" y="779873"/>
                  <a:pt x="0" y="793461"/>
                  <a:pt x="0" y="808074"/>
                </a:cubicBezTo>
                <a:cubicBezTo>
                  <a:pt x="0" y="868429"/>
                  <a:pt x="2827" y="928979"/>
                  <a:pt x="10633" y="988828"/>
                </a:cubicBezTo>
                <a:cubicBezTo>
                  <a:pt x="13532" y="1011055"/>
                  <a:pt x="24810" y="1031358"/>
                  <a:pt x="31898" y="1052623"/>
                </a:cubicBezTo>
                <a:cubicBezTo>
                  <a:pt x="35442" y="1063256"/>
                  <a:pt x="36314" y="1075196"/>
                  <a:pt x="42531" y="1084521"/>
                </a:cubicBezTo>
                <a:lnTo>
                  <a:pt x="106326" y="1180214"/>
                </a:lnTo>
                <a:cubicBezTo>
                  <a:pt x="113414" y="1190846"/>
                  <a:pt x="118555" y="1203075"/>
                  <a:pt x="127591" y="1212111"/>
                </a:cubicBezTo>
                <a:cubicBezTo>
                  <a:pt x="148856" y="1233376"/>
                  <a:pt x="174704" y="1250884"/>
                  <a:pt x="191386" y="1275907"/>
                </a:cubicBezTo>
                <a:cubicBezTo>
                  <a:pt x="218868" y="1317129"/>
                  <a:pt x="200528" y="1303763"/>
                  <a:pt x="244549" y="1318437"/>
                </a:cubicBezTo>
                <a:cubicBezTo>
                  <a:pt x="251637" y="1329070"/>
                  <a:pt x="255997" y="1342154"/>
                  <a:pt x="265814" y="1350335"/>
                </a:cubicBezTo>
                <a:cubicBezTo>
                  <a:pt x="277990" y="1360482"/>
                  <a:pt x="294582" y="1363736"/>
                  <a:pt x="308344" y="1371600"/>
                </a:cubicBezTo>
                <a:cubicBezTo>
                  <a:pt x="319439" y="1377940"/>
                  <a:pt x="329843" y="1385438"/>
                  <a:pt x="340242" y="1392865"/>
                </a:cubicBezTo>
                <a:cubicBezTo>
                  <a:pt x="363054" y="1409159"/>
                  <a:pt x="389619" y="1431713"/>
                  <a:pt x="414670" y="1446028"/>
                </a:cubicBezTo>
                <a:cubicBezTo>
                  <a:pt x="451458" y="1467050"/>
                  <a:pt x="453312" y="1465997"/>
                  <a:pt x="489098" y="1477925"/>
                </a:cubicBezTo>
                <a:cubicBezTo>
                  <a:pt x="510363" y="1492102"/>
                  <a:pt x="528099" y="1514256"/>
                  <a:pt x="552893" y="1520455"/>
                </a:cubicBezTo>
                <a:cubicBezTo>
                  <a:pt x="583417" y="1528086"/>
                  <a:pt x="633334" y="1539411"/>
                  <a:pt x="659219" y="1552353"/>
                </a:cubicBezTo>
                <a:cubicBezTo>
                  <a:pt x="737195" y="1591341"/>
                  <a:pt x="664222" y="1559517"/>
                  <a:pt x="754912" y="1584251"/>
                </a:cubicBezTo>
                <a:cubicBezTo>
                  <a:pt x="776537" y="1590149"/>
                  <a:pt x="797442" y="1598428"/>
                  <a:pt x="818707" y="1605516"/>
                </a:cubicBezTo>
                <a:cubicBezTo>
                  <a:pt x="829340" y="1609060"/>
                  <a:pt x="839484" y="1614758"/>
                  <a:pt x="850605" y="1616148"/>
                </a:cubicBezTo>
                <a:lnTo>
                  <a:pt x="935665" y="1626781"/>
                </a:lnTo>
                <a:cubicBezTo>
                  <a:pt x="996803" y="1647161"/>
                  <a:pt x="944248" y="1631756"/>
                  <a:pt x="1041991" y="1648046"/>
                </a:cubicBezTo>
                <a:cubicBezTo>
                  <a:pt x="1182545" y="1671471"/>
                  <a:pt x="973506" y="1650570"/>
                  <a:pt x="1254642" y="1669311"/>
                </a:cubicBezTo>
                <a:cubicBezTo>
                  <a:pt x="1325526" y="1665767"/>
                  <a:pt x="1396588" y="1664827"/>
                  <a:pt x="1467293" y="1658679"/>
                </a:cubicBezTo>
                <a:cubicBezTo>
                  <a:pt x="1478459" y="1657708"/>
                  <a:pt x="1488414" y="1651125"/>
                  <a:pt x="1499191" y="1648046"/>
                </a:cubicBezTo>
                <a:cubicBezTo>
                  <a:pt x="1513242" y="1644032"/>
                  <a:pt x="1527544" y="1640958"/>
                  <a:pt x="1541721" y="1637414"/>
                </a:cubicBezTo>
                <a:cubicBezTo>
                  <a:pt x="1548809" y="1630325"/>
                  <a:pt x="1554390" y="1621306"/>
                  <a:pt x="1562986" y="1616148"/>
                </a:cubicBezTo>
                <a:cubicBezTo>
                  <a:pt x="1572597" y="1610382"/>
                  <a:pt x="1586959" y="1613441"/>
                  <a:pt x="1594884" y="1605516"/>
                </a:cubicBezTo>
                <a:cubicBezTo>
                  <a:pt x="1612956" y="1587444"/>
                  <a:pt x="1619343" y="1559793"/>
                  <a:pt x="1637414" y="1541721"/>
                </a:cubicBezTo>
                <a:cubicBezTo>
                  <a:pt x="1644502" y="1534632"/>
                  <a:pt x="1652664" y="1528475"/>
                  <a:pt x="1658679" y="1520455"/>
                </a:cubicBezTo>
                <a:cubicBezTo>
                  <a:pt x="1674014" y="1500009"/>
                  <a:pt x="1683138" y="1474732"/>
                  <a:pt x="1701210" y="1456660"/>
                </a:cubicBezTo>
                <a:cubicBezTo>
                  <a:pt x="1730530" y="1427339"/>
                  <a:pt x="1734635" y="1427404"/>
                  <a:pt x="1754372" y="1392865"/>
                </a:cubicBezTo>
                <a:cubicBezTo>
                  <a:pt x="1762236" y="1379103"/>
                  <a:pt x="1769394" y="1364904"/>
                  <a:pt x="1775638" y="1350335"/>
                </a:cubicBezTo>
                <a:cubicBezTo>
                  <a:pt x="1780053" y="1340033"/>
                  <a:pt x="1780709" y="1328168"/>
                  <a:pt x="1786270" y="1318437"/>
                </a:cubicBezTo>
                <a:cubicBezTo>
                  <a:pt x="1795062" y="1303051"/>
                  <a:pt x="1807535" y="1290084"/>
                  <a:pt x="1818168" y="1275907"/>
                </a:cubicBezTo>
                <a:cubicBezTo>
                  <a:pt x="1844445" y="1197074"/>
                  <a:pt x="1829408" y="1232160"/>
                  <a:pt x="1860698" y="1169581"/>
                </a:cubicBezTo>
                <a:cubicBezTo>
                  <a:pt x="1864242" y="1148316"/>
                  <a:pt x="1867103" y="1126926"/>
                  <a:pt x="1871331" y="1105786"/>
                </a:cubicBezTo>
                <a:cubicBezTo>
                  <a:pt x="1874197" y="1091457"/>
                  <a:pt x="1881963" y="1077868"/>
                  <a:pt x="1881963" y="1063255"/>
                </a:cubicBezTo>
                <a:cubicBezTo>
                  <a:pt x="1881963" y="1017045"/>
                  <a:pt x="1871331" y="971242"/>
                  <a:pt x="1871331" y="92503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Microbial Functional Pathway </a:t>
            </a:r>
            <a:r>
              <a:rPr lang="en-GB" dirty="0" smtClean="0"/>
              <a:t>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5184576"/>
          </a:xfrm>
        </p:spPr>
        <p:txBody>
          <a:bodyPr>
            <a:normAutofit fontScale="85000" lnSpcReduction="20000"/>
          </a:bodyPr>
          <a:lstStyle/>
          <a:p>
            <a:r>
              <a:rPr lang="en-GB" sz="3200" b="1" dirty="0">
                <a:solidFill>
                  <a:srgbClr val="000000"/>
                </a:solidFill>
                <a:cs typeface="Gill Sans" charset="0"/>
              </a:rPr>
              <a:t>MEGAN</a:t>
            </a:r>
          </a:p>
          <a:p>
            <a:pPr lvl="1"/>
            <a:r>
              <a:rPr lang="en-GB" sz="2600" dirty="0">
                <a:solidFill>
                  <a:srgbClr val="000000"/>
                </a:solidFill>
                <a:cs typeface="Gill Sans" charset="0"/>
              </a:rPr>
              <a:t>COG, KEGG, SEED</a:t>
            </a:r>
          </a:p>
          <a:p>
            <a:endParaRPr lang="en-GB" sz="2800" b="1" dirty="0">
              <a:solidFill>
                <a:srgbClr val="000000"/>
              </a:solidFill>
              <a:cs typeface="Gill Sans" charset="0"/>
            </a:endParaRPr>
          </a:p>
          <a:p>
            <a:r>
              <a:rPr lang="en-GB" sz="3200" b="1" dirty="0" err="1">
                <a:solidFill>
                  <a:srgbClr val="000000"/>
                </a:solidFill>
                <a:cs typeface="Gill Sans" charset="0"/>
              </a:rPr>
              <a:t>HUMAnN</a:t>
            </a:r>
            <a:r>
              <a:rPr lang="en-GB" sz="3200" b="1" dirty="0">
                <a:solidFill>
                  <a:srgbClr val="000000"/>
                </a:solidFill>
                <a:cs typeface="Gill Sans" charset="0"/>
              </a:rPr>
              <a:t> software                                                                         [HMP Unified Metabolic Analysis Network] </a:t>
            </a:r>
          </a:p>
          <a:p>
            <a:pPr lvl="1"/>
            <a:r>
              <a:rPr lang="en-GB" sz="2600" dirty="0">
                <a:solidFill>
                  <a:srgbClr val="000000"/>
                </a:solidFill>
                <a:cs typeface="Gill Sans" charset="0"/>
              </a:rPr>
              <a:t>uses translated BLAST-vs-KEGG as input </a:t>
            </a:r>
          </a:p>
          <a:p>
            <a:pPr lvl="1"/>
            <a:r>
              <a:rPr lang="en-GB" sz="2600" dirty="0">
                <a:solidFill>
                  <a:srgbClr val="000000"/>
                </a:solidFill>
                <a:cs typeface="Gill Sans" charset="0"/>
              </a:rPr>
              <a:t>collapses hits into gene families/pathways </a:t>
            </a:r>
          </a:p>
          <a:p>
            <a:pPr lvl="1"/>
            <a:r>
              <a:rPr lang="en-GB" sz="2600" dirty="0">
                <a:solidFill>
                  <a:srgbClr val="000000"/>
                </a:solidFill>
                <a:cs typeface="Gill Sans" charset="0"/>
              </a:rPr>
              <a:t>converts to tables of KEGG pathway coverage and abundance </a:t>
            </a:r>
          </a:p>
          <a:p>
            <a:pPr lvl="1"/>
            <a:r>
              <a:rPr lang="en-GB" sz="2600" dirty="0">
                <a:solidFill>
                  <a:srgbClr val="000000"/>
                </a:solidFill>
                <a:cs typeface="Gill Sans" charset="0"/>
              </a:rPr>
              <a:t>tables summarize the gene families and pathways in a microbial community</a:t>
            </a:r>
          </a:p>
          <a:p>
            <a:endParaRPr lang="en-GB" sz="3000" b="1" dirty="0">
              <a:solidFill>
                <a:srgbClr val="000000"/>
              </a:solidFill>
              <a:cs typeface="Gill Sans" charset="0"/>
            </a:endParaRPr>
          </a:p>
          <a:p>
            <a:r>
              <a:rPr lang="en-GB" sz="3200" b="1" dirty="0" err="1">
                <a:solidFill>
                  <a:srgbClr val="000000"/>
                </a:solidFill>
                <a:cs typeface="Gill Sans" charset="0"/>
              </a:rPr>
              <a:t>LEfSe</a:t>
            </a:r>
            <a:r>
              <a:rPr lang="en-GB" sz="3200" b="1" dirty="0">
                <a:solidFill>
                  <a:srgbClr val="000000"/>
                </a:solidFill>
                <a:cs typeface="Gill Sans" charset="0"/>
              </a:rPr>
              <a:t> </a:t>
            </a:r>
            <a:r>
              <a:rPr lang="en-GB" sz="3200" b="1" dirty="0">
                <a:solidFill>
                  <a:prstClr val="black"/>
                </a:solidFill>
              </a:rPr>
              <a:t>[LDA Effect Size] software</a:t>
            </a:r>
          </a:p>
          <a:p>
            <a:pPr lvl="1"/>
            <a:r>
              <a:rPr lang="en-GB" sz="2600" dirty="0">
                <a:solidFill>
                  <a:prstClr val="black"/>
                </a:solidFill>
              </a:rPr>
              <a:t>visualise </a:t>
            </a:r>
            <a:r>
              <a:rPr lang="en-GB" sz="2600" dirty="0" err="1">
                <a:solidFill>
                  <a:prstClr val="black"/>
                </a:solidFill>
              </a:rPr>
              <a:t>HUMAnN</a:t>
            </a:r>
            <a:r>
              <a:rPr lang="en-GB" sz="2600" dirty="0">
                <a:solidFill>
                  <a:prstClr val="black"/>
                </a:solidFill>
              </a:rPr>
              <a:t> output</a:t>
            </a:r>
          </a:p>
          <a:p>
            <a:pPr lvl="1"/>
            <a:r>
              <a:rPr lang="en-GB" sz="2600" dirty="0">
                <a:solidFill>
                  <a:prstClr val="black"/>
                </a:solidFill>
              </a:rPr>
              <a:t>outputs differential features [‘biomarkers’] </a:t>
            </a:r>
            <a:endParaRPr lang="en-GB" sz="2600" dirty="0">
              <a:solidFill>
                <a:srgbClr val="000000"/>
              </a:solidFill>
              <a:cs typeface="Gill Sans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313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Microbial Functional Pathway </a:t>
            </a:r>
            <a:r>
              <a:rPr lang="en-GB" dirty="0" smtClean="0"/>
              <a:t>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5184576"/>
          </a:xfrm>
        </p:spPr>
        <p:txBody>
          <a:bodyPr>
            <a:normAutofit fontScale="62500" lnSpcReduction="20000"/>
          </a:bodyPr>
          <a:lstStyle/>
          <a:p>
            <a:r>
              <a:rPr lang="en-GB" sz="4100" b="1" dirty="0">
                <a:solidFill>
                  <a:schemeClr val="bg1">
                    <a:lumMod val="75000"/>
                  </a:schemeClr>
                </a:solidFill>
                <a:cs typeface="Gill Sans" charset="0"/>
              </a:rPr>
              <a:t>MEGAN</a:t>
            </a:r>
          </a:p>
          <a:p>
            <a:pPr lvl="1"/>
            <a:r>
              <a:rPr lang="en-GB" sz="3400" dirty="0">
                <a:solidFill>
                  <a:schemeClr val="bg1">
                    <a:lumMod val="75000"/>
                  </a:schemeClr>
                </a:solidFill>
                <a:cs typeface="Gill Sans" charset="0"/>
              </a:rPr>
              <a:t>COG, KEGG, SEED</a:t>
            </a:r>
          </a:p>
          <a:p>
            <a:endParaRPr lang="en-GB" sz="2800" b="1" dirty="0">
              <a:solidFill>
                <a:schemeClr val="bg1">
                  <a:lumMod val="75000"/>
                </a:schemeClr>
              </a:solidFill>
              <a:cs typeface="Gill Sans" charset="0"/>
            </a:endParaRPr>
          </a:p>
          <a:p>
            <a:r>
              <a:rPr lang="en-GB" sz="4100" b="1" dirty="0" err="1">
                <a:solidFill>
                  <a:schemeClr val="tx1"/>
                </a:solidFill>
                <a:cs typeface="Gill Sans" charset="0"/>
              </a:rPr>
              <a:t>HUMAnN</a:t>
            </a:r>
            <a:r>
              <a:rPr lang="en-GB" sz="4100" b="1" dirty="0">
                <a:solidFill>
                  <a:schemeClr val="tx1"/>
                </a:solidFill>
                <a:cs typeface="Gill Sans" charset="0"/>
              </a:rPr>
              <a:t> software                                                                         [HMP Unified Metabolic Analysis Network] </a:t>
            </a:r>
          </a:p>
          <a:p>
            <a:pPr lvl="1"/>
            <a:r>
              <a:rPr lang="en-GB" sz="3400" dirty="0">
                <a:solidFill>
                  <a:schemeClr val="bg1">
                    <a:lumMod val="75000"/>
                  </a:schemeClr>
                </a:solidFill>
                <a:cs typeface="Gill Sans" charset="0"/>
              </a:rPr>
              <a:t>uses translated BLAST-vs-KEGG as input </a:t>
            </a:r>
          </a:p>
          <a:p>
            <a:pPr lvl="1"/>
            <a:r>
              <a:rPr lang="en-GB" sz="3400" dirty="0">
                <a:solidFill>
                  <a:schemeClr val="bg1">
                    <a:lumMod val="75000"/>
                  </a:schemeClr>
                </a:solidFill>
                <a:cs typeface="Gill Sans" charset="0"/>
              </a:rPr>
              <a:t>collapses hits into gene families/pathways </a:t>
            </a:r>
          </a:p>
          <a:p>
            <a:pPr lvl="1"/>
            <a:r>
              <a:rPr lang="en-GB" sz="3400" dirty="0">
                <a:solidFill>
                  <a:schemeClr val="bg1">
                    <a:lumMod val="75000"/>
                  </a:schemeClr>
                </a:solidFill>
                <a:cs typeface="Gill Sans" charset="0"/>
              </a:rPr>
              <a:t>converts to tables of KEGG pathway coverage and abundance </a:t>
            </a:r>
          </a:p>
          <a:p>
            <a:pPr lvl="1"/>
            <a:r>
              <a:rPr lang="en-GB" sz="3400" dirty="0">
                <a:solidFill>
                  <a:schemeClr val="bg1">
                    <a:lumMod val="75000"/>
                  </a:schemeClr>
                </a:solidFill>
                <a:cs typeface="Gill Sans" charset="0"/>
              </a:rPr>
              <a:t>tables summarize the gene families and pathways in a microbial community</a:t>
            </a:r>
          </a:p>
          <a:p>
            <a:endParaRPr lang="en-GB" sz="3000" b="1" dirty="0">
              <a:solidFill>
                <a:schemeClr val="bg1">
                  <a:lumMod val="75000"/>
                </a:schemeClr>
              </a:solidFill>
              <a:cs typeface="Gill Sans" charset="0"/>
            </a:endParaRPr>
          </a:p>
          <a:p>
            <a:r>
              <a:rPr lang="en-GB" sz="4100" b="1" dirty="0" err="1">
                <a:solidFill>
                  <a:schemeClr val="tx1"/>
                </a:solidFill>
                <a:cs typeface="Gill Sans" charset="0"/>
              </a:rPr>
              <a:t>LEfSe</a:t>
            </a:r>
            <a:r>
              <a:rPr lang="en-GB" sz="4100" b="1" dirty="0">
                <a:solidFill>
                  <a:schemeClr val="tx1"/>
                </a:solidFill>
                <a:cs typeface="Gill Sans" charset="0"/>
              </a:rPr>
              <a:t> </a:t>
            </a:r>
            <a:r>
              <a:rPr lang="en-GB" sz="4100" b="1" dirty="0">
                <a:solidFill>
                  <a:schemeClr val="tx1"/>
                </a:solidFill>
              </a:rPr>
              <a:t>[LDA Effect Size] software</a:t>
            </a:r>
          </a:p>
          <a:p>
            <a:pPr lvl="1"/>
            <a:r>
              <a:rPr lang="en-GB" sz="3400" dirty="0">
                <a:solidFill>
                  <a:schemeClr val="bg1">
                    <a:lumMod val="75000"/>
                  </a:schemeClr>
                </a:solidFill>
              </a:rPr>
              <a:t>visualise </a:t>
            </a:r>
            <a:r>
              <a:rPr lang="en-GB" sz="3400" dirty="0" err="1">
                <a:solidFill>
                  <a:schemeClr val="bg1">
                    <a:lumMod val="75000"/>
                  </a:schemeClr>
                </a:solidFill>
              </a:rPr>
              <a:t>HUMAnN</a:t>
            </a:r>
            <a:r>
              <a:rPr lang="en-GB" sz="3400" dirty="0">
                <a:solidFill>
                  <a:schemeClr val="bg1">
                    <a:lumMod val="75000"/>
                  </a:schemeClr>
                </a:solidFill>
              </a:rPr>
              <a:t> output</a:t>
            </a:r>
          </a:p>
          <a:p>
            <a:pPr lvl="1"/>
            <a:r>
              <a:rPr lang="en-GB" sz="3400" dirty="0">
                <a:solidFill>
                  <a:schemeClr val="bg1">
                    <a:lumMod val="75000"/>
                  </a:schemeClr>
                </a:solidFill>
              </a:rPr>
              <a:t>outputs differential features [‘biomarkers’] </a:t>
            </a:r>
            <a:endParaRPr lang="en-GB" sz="3400" dirty="0">
              <a:solidFill>
                <a:schemeClr val="bg1">
                  <a:lumMod val="75000"/>
                </a:schemeClr>
              </a:solidFill>
              <a:cs typeface="Gill Sans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8708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HUMAnN</a:t>
            </a:r>
            <a:r>
              <a:rPr lang="en-GB" dirty="0"/>
              <a:t>/</a:t>
            </a:r>
            <a:r>
              <a:rPr lang="en-GB" dirty="0" err="1"/>
              <a:t>LEfSe</a:t>
            </a:r>
            <a:r>
              <a:rPr lang="en-GB" dirty="0"/>
              <a:t>:  </a:t>
            </a:r>
            <a:r>
              <a:rPr lang="en-GB" dirty="0" err="1" smtClean="0"/>
              <a:t>Euk</a:t>
            </a:r>
            <a:r>
              <a:rPr lang="en-GB" dirty="0" smtClean="0"/>
              <a:t>; </a:t>
            </a:r>
            <a:r>
              <a:rPr lang="en-GB" dirty="0" err="1" smtClean="0"/>
              <a:t>Viridiplantae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96752"/>
            <a:ext cx="4176464" cy="482453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GB" b="1" dirty="0" smtClean="0">
              <a:solidFill>
                <a:prstClr val="black"/>
              </a:solidFill>
            </a:endParaRPr>
          </a:p>
          <a:p>
            <a:pPr marL="0" indent="0" algn="ctr">
              <a:buNone/>
            </a:pPr>
            <a:r>
              <a:rPr lang="en-GB" sz="2600" b="1" dirty="0" smtClean="0">
                <a:solidFill>
                  <a:prstClr val="black"/>
                </a:solidFill>
              </a:rPr>
              <a:t>Metabolism  </a:t>
            </a:r>
            <a:r>
              <a:rPr lang="en-GB" sz="2600" b="1" dirty="0">
                <a:solidFill>
                  <a:prstClr val="black"/>
                </a:solidFill>
              </a:rPr>
              <a:t>of  </a:t>
            </a:r>
            <a:r>
              <a:rPr lang="en-GB" sz="2600" b="1" dirty="0" err="1">
                <a:solidFill>
                  <a:prstClr val="black"/>
                </a:solidFill>
              </a:rPr>
              <a:t>terpenoids</a:t>
            </a:r>
            <a:r>
              <a:rPr lang="en-GB" sz="2600" b="1" dirty="0">
                <a:solidFill>
                  <a:prstClr val="black"/>
                </a:solidFill>
              </a:rPr>
              <a:t>  and  polyketides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chemeClr val="tx1"/>
                </a:solidFill>
              </a:rPr>
              <a:t>Brassinosteroid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>
                <a:solidFill>
                  <a:schemeClr val="tx1"/>
                </a:solidFill>
              </a:rPr>
              <a:t>biosynthesis, </a:t>
            </a:r>
            <a:r>
              <a:rPr lang="en-GB" sz="2200" dirty="0" smtClean="0">
                <a:solidFill>
                  <a:schemeClr val="tx1"/>
                </a:solidFill>
              </a:rPr>
              <a:t>PATH:ko00905</a:t>
            </a:r>
            <a:endParaRPr lang="en-GB" sz="2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chemeClr val="tx1"/>
                </a:solidFill>
              </a:rPr>
              <a:t>Brassinosteroids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are plant steroid hormones regulating [root] growth and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GB" b="1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GB" sz="2600" b="1" dirty="0" smtClean="0">
                <a:solidFill>
                  <a:schemeClr val="tx1"/>
                </a:solidFill>
              </a:rPr>
              <a:t>Biosynthesis </a:t>
            </a:r>
            <a:r>
              <a:rPr lang="en-GB" sz="2600" b="1" dirty="0">
                <a:solidFill>
                  <a:schemeClr val="tx1"/>
                </a:solidFill>
              </a:rPr>
              <a:t>of other secondary metabolites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Flavonoid </a:t>
            </a:r>
            <a:r>
              <a:rPr lang="en-GB" sz="2200" dirty="0">
                <a:solidFill>
                  <a:schemeClr val="tx1"/>
                </a:solidFill>
              </a:rPr>
              <a:t>biosynthesis, PATH:ko00941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Chemical </a:t>
            </a:r>
            <a:r>
              <a:rPr lang="en-GB" sz="2200" dirty="0">
                <a:solidFill>
                  <a:schemeClr val="tx1"/>
                </a:solidFill>
              </a:rPr>
              <a:t>messengers mediating the interaction between plants and e.g. </a:t>
            </a:r>
            <a:r>
              <a:rPr lang="en-GB" sz="2200" i="1" dirty="0">
                <a:solidFill>
                  <a:schemeClr val="tx1"/>
                </a:solidFill>
              </a:rPr>
              <a:t>Rhizobia</a:t>
            </a:r>
          </a:p>
          <a:p>
            <a:endParaRPr lang="en-GB" dirty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1" y="3825210"/>
            <a:ext cx="4047598" cy="23129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1" y="1188095"/>
            <a:ext cx="4047598" cy="2312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051720" y="6177208"/>
            <a:ext cx="68680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/>
              </a:rPr>
              <a:t>Pathways give an </a:t>
            </a:r>
            <a:r>
              <a:rPr lang="en-US" sz="2000" i="1" dirty="0">
                <a:latin typeface="Roboto"/>
              </a:rPr>
              <a:t>overall</a:t>
            </a:r>
            <a:r>
              <a:rPr lang="en-US" sz="2000" dirty="0">
                <a:latin typeface="Roboto"/>
              </a:rPr>
              <a:t> picture of the reaction </a:t>
            </a:r>
            <a:r>
              <a:rPr lang="en-US" sz="2000" dirty="0" smtClean="0">
                <a:latin typeface="Roboto"/>
              </a:rPr>
              <a:t>network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06955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From ‘ Engineering the plant rhizosphere</a:t>
            </a:r>
            <a:r>
              <a:rPr lang="en-GB" dirty="0" smtClean="0"/>
              <a:t>’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096" y="2276872"/>
            <a:ext cx="3600400" cy="324036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prstClr val="black"/>
                </a:solidFill>
              </a:rPr>
              <a:t>Rhizobia</a:t>
            </a:r>
            <a:r>
              <a:rPr lang="en-GB" sz="2400" dirty="0">
                <a:solidFill>
                  <a:prstClr val="black"/>
                </a:solidFill>
              </a:rPr>
              <a:t> are legume </a:t>
            </a:r>
            <a:r>
              <a:rPr lang="en-GB" sz="2400" dirty="0" smtClean="0">
                <a:solidFill>
                  <a:prstClr val="black"/>
                </a:solidFill>
              </a:rPr>
              <a:t>    root-nodule </a:t>
            </a:r>
            <a:r>
              <a:rPr lang="en-GB" sz="2400" dirty="0">
                <a:solidFill>
                  <a:prstClr val="black"/>
                </a:solidFill>
              </a:rPr>
              <a:t>bacteria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prstClr val="black"/>
                </a:solidFill>
              </a:rPr>
              <a:t>Induce </a:t>
            </a:r>
            <a:r>
              <a:rPr lang="en-GB" sz="2400" dirty="0">
                <a:solidFill>
                  <a:prstClr val="black"/>
                </a:solidFill>
              </a:rPr>
              <a:t>nodule formation on roots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prstClr val="black"/>
                </a:solidFill>
              </a:rPr>
              <a:t>Inside </a:t>
            </a:r>
            <a:r>
              <a:rPr lang="en-GB" sz="2400" dirty="0">
                <a:solidFill>
                  <a:prstClr val="black"/>
                </a:solidFill>
              </a:rPr>
              <a:t>nodules, </a:t>
            </a:r>
            <a:r>
              <a:rPr lang="en-GB" sz="2400" i="1" dirty="0">
                <a:solidFill>
                  <a:prstClr val="black"/>
                </a:solidFill>
              </a:rPr>
              <a:t>Rhizobia</a:t>
            </a:r>
            <a:r>
              <a:rPr lang="en-GB" sz="2400" dirty="0">
                <a:solidFill>
                  <a:prstClr val="black"/>
                </a:solidFill>
              </a:rPr>
              <a:t> fix nitrogen</a:t>
            </a:r>
          </a:p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96752"/>
            <a:ext cx="5486608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217664"/>
            <a:ext cx="39604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</a:rPr>
              <a:t>Current Opinion in </a:t>
            </a:r>
            <a:r>
              <a:rPr lang="en-GB" sz="1200" dirty="0" smtClean="0">
                <a:solidFill>
                  <a:prstClr val="black"/>
                </a:solidFill>
              </a:rPr>
              <a:t>Biotech. 2015, 32:136–142 </a:t>
            </a:r>
            <a:endParaRPr lang="en-GB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36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270576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Other </a:t>
            </a:r>
            <a:r>
              <a:rPr lang="en-GB" dirty="0" err="1" smtClean="0"/>
              <a:t>Huttenhower</a:t>
            </a:r>
            <a:r>
              <a:rPr lang="en-GB" dirty="0" smtClean="0"/>
              <a:t> Software Tools</a:t>
            </a:r>
            <a:br>
              <a:rPr lang="en-GB" dirty="0" smtClean="0"/>
            </a:br>
            <a:r>
              <a:rPr lang="en-GB" dirty="0" smtClean="0"/>
              <a:t>	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://huttenhower.sph.harvard.edu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5040560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r>
              <a:rPr lang="en-GB" sz="4000" dirty="0" smtClean="0">
                <a:solidFill>
                  <a:schemeClr val="tx1"/>
                </a:solidFill>
              </a:rPr>
              <a:t>Focus </a:t>
            </a:r>
            <a:r>
              <a:rPr lang="en-GB" sz="4000" dirty="0">
                <a:solidFill>
                  <a:schemeClr val="tx1"/>
                </a:solidFill>
              </a:rPr>
              <a:t>is on the Human Microbiome Project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Tutorials </a:t>
            </a:r>
            <a:r>
              <a:rPr lang="en-US" sz="4000" dirty="0" smtClean="0">
                <a:solidFill>
                  <a:schemeClr val="tx1"/>
                </a:solidFill>
              </a:rPr>
              <a:t>wiki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  <a:hlinkClick r:id="rId4"/>
              </a:rPr>
              <a:t>https</a:t>
            </a:r>
            <a:r>
              <a:rPr lang="en-US" sz="3100" dirty="0">
                <a:solidFill>
                  <a:prstClr val="black"/>
                </a:solidFill>
                <a:hlinkClick r:id="rId4"/>
              </a:rPr>
              <a:t>://bitbucket.org/biobakery/biobakery/wiki/Home</a:t>
            </a:r>
            <a:endParaRPr lang="en-US" sz="31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3500" dirty="0">
              <a:solidFill>
                <a:prstClr val="black"/>
              </a:solidFill>
            </a:endParaRPr>
          </a:p>
          <a:p>
            <a:r>
              <a:rPr lang="en-GB" sz="4000" dirty="0">
                <a:solidFill>
                  <a:schemeClr val="tx1"/>
                </a:solidFill>
              </a:rPr>
              <a:t>Galaxy </a:t>
            </a:r>
            <a:r>
              <a:rPr lang="en-GB" sz="4000" dirty="0" smtClean="0">
                <a:solidFill>
                  <a:schemeClr val="tx1"/>
                </a:solidFill>
              </a:rPr>
              <a:t>server</a:t>
            </a:r>
          </a:p>
          <a:p>
            <a:pPr lvl="1"/>
            <a:r>
              <a:rPr lang="en-US" sz="3100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sz="3100" dirty="0">
                <a:solidFill>
                  <a:prstClr val="black"/>
                </a:solidFill>
                <a:hlinkClick r:id="rId5"/>
              </a:rPr>
              <a:t>://huttenhower.sph.harvard.edu/galaxy</a:t>
            </a:r>
            <a:r>
              <a:rPr lang="en-US" sz="3100" dirty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500" dirty="0">
              <a:solidFill>
                <a:prstClr val="black"/>
              </a:solidFill>
            </a:endParaRPr>
          </a:p>
          <a:p>
            <a:r>
              <a:rPr lang="en-GB" sz="4000" dirty="0" err="1" smtClean="0">
                <a:solidFill>
                  <a:schemeClr val="tx1"/>
                </a:solidFill>
              </a:rPr>
              <a:t>bioBakery</a:t>
            </a:r>
            <a:endParaRPr lang="en-GB" sz="4000" dirty="0" smtClean="0">
              <a:solidFill>
                <a:schemeClr val="tx1"/>
              </a:solidFill>
            </a:endParaRPr>
          </a:p>
          <a:p>
            <a:pPr lvl="1"/>
            <a:r>
              <a:rPr lang="en-GB" sz="3100" dirty="0" smtClean="0">
                <a:solidFill>
                  <a:prstClr val="black"/>
                </a:solidFill>
                <a:hlinkClick r:id="rId6"/>
              </a:rPr>
              <a:t>https</a:t>
            </a:r>
            <a:r>
              <a:rPr lang="en-GB" sz="3100" dirty="0">
                <a:solidFill>
                  <a:prstClr val="black"/>
                </a:solidFill>
                <a:hlinkClick r:id="rId6"/>
              </a:rPr>
              <a:t>://bitbucket.org/biobakery/biobakery/wiki/biobakery_wiki</a:t>
            </a:r>
            <a:r>
              <a:rPr lang="en-GB" sz="3100" dirty="0">
                <a:solidFill>
                  <a:prstClr val="black"/>
                </a:solidFill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latin typeface="Roboto"/>
              </a:rPr>
              <a:t>“an easy to use, virtual environment that provides a platform for the research community to use the </a:t>
            </a:r>
            <a:r>
              <a:rPr lang="en-GB" sz="2800" dirty="0" err="1">
                <a:solidFill>
                  <a:prstClr val="black"/>
                </a:solidFill>
                <a:latin typeface="Roboto"/>
              </a:rPr>
              <a:t>Huttenhower</a:t>
            </a:r>
            <a:r>
              <a:rPr lang="en-GB" sz="2800" dirty="0">
                <a:solidFill>
                  <a:prstClr val="black"/>
                </a:solidFill>
                <a:latin typeface="Roboto"/>
              </a:rPr>
              <a:t> tools without having to install on their personal machines”</a:t>
            </a:r>
            <a:endParaRPr lang="en-US" sz="2800" dirty="0">
              <a:solidFill>
                <a:prstClr val="black"/>
              </a:solidFill>
              <a:latin typeface="Roboto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842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2000" b="1" dirty="0">
                <a:solidFill>
                  <a:schemeClr val="tx1"/>
                </a:solidFill>
              </a:rPr>
              <a:t>Why are pirates called pirates?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0179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2000" b="1" dirty="0">
                <a:solidFill>
                  <a:schemeClr val="tx1"/>
                </a:solidFill>
              </a:rPr>
              <a:t>Why are pirates called pirates?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Because </a:t>
            </a:r>
            <a:r>
              <a:rPr lang="en-GB" sz="2200" dirty="0">
                <a:solidFill>
                  <a:schemeClr val="tx1"/>
                </a:solidFill>
              </a:rPr>
              <a:t>they ‘R’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</a:endParaRP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17945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2000" b="1" dirty="0">
                <a:solidFill>
                  <a:schemeClr val="tx1"/>
                </a:solidFill>
              </a:rPr>
              <a:t>Why are pirates called pirates?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Because </a:t>
            </a:r>
            <a:r>
              <a:rPr lang="en-GB" sz="2200" dirty="0">
                <a:solidFill>
                  <a:schemeClr val="tx1"/>
                </a:solidFill>
              </a:rPr>
              <a:t>they ‘R’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And you should too</a:t>
            </a:r>
            <a:r>
              <a:rPr lang="en-GB" sz="2200" dirty="0" smtClean="0">
                <a:solidFill>
                  <a:schemeClr val="tx1"/>
                </a:solidFill>
              </a:rPr>
              <a:t>!	</a:t>
            </a:r>
            <a:r>
              <a:rPr lang="en-GB" sz="2200" dirty="0" smtClean="0">
                <a:hlinkClick r:id="rId2"/>
              </a:rPr>
              <a:t>https</a:t>
            </a:r>
            <a:r>
              <a:rPr lang="en-GB" sz="2200" dirty="0">
                <a:hlinkClick r:id="rId2"/>
              </a:rPr>
              <a:t>://www.r-project.org/</a:t>
            </a:r>
            <a:r>
              <a:rPr lang="en-GB" sz="2200" dirty="0"/>
              <a:t> 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3482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826524" cy="1143000"/>
          </a:xfrm>
        </p:spPr>
        <p:txBody>
          <a:bodyPr>
            <a:noAutofit/>
          </a:bodyPr>
          <a:lstStyle/>
          <a:p>
            <a:r>
              <a:rPr lang="en-GB" dirty="0"/>
              <a:t>Meta*omics for the Nervous: Web-servers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46" y="2580013"/>
            <a:ext cx="5699114" cy="33123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Sample inspection &amp; data analysis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316631" y="1556792"/>
            <a:ext cx="5832648" cy="638944"/>
          </a:xfrm>
        </p:spPr>
        <p:txBody>
          <a:bodyPr>
            <a:normAutofit/>
          </a:bodyPr>
          <a:lstStyle/>
          <a:p>
            <a:pPr marL="0" lvl="1" indent="0">
              <a:buClr>
                <a:srgbClr val="FF0000"/>
              </a:buClr>
              <a:buNone/>
            </a:pPr>
            <a:r>
              <a:rPr lang="en-GB" sz="1500" dirty="0">
                <a:solidFill>
                  <a:prstClr val="black"/>
                </a:solidFill>
                <a:hlinkClick r:id="rId2"/>
              </a:rPr>
              <a:t>http://metagenomics.anl.gov/metagenomics.cgi?page=Home</a:t>
            </a:r>
            <a:r>
              <a:rPr lang="en-GB" sz="1500" dirty="0">
                <a:solidFill>
                  <a:prstClr val="black"/>
                </a:solidFill>
              </a:rPr>
              <a:t> </a:t>
            </a:r>
            <a:endParaRPr lang="en-GB" sz="1500" dirty="0"/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2967455" cy="75491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68960"/>
            <a:ext cx="3626458" cy="27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938811"/>
            <a:ext cx="3088359" cy="27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88840"/>
            <a:ext cx="3929980" cy="2655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180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RStudio</a:t>
            </a:r>
            <a:r>
              <a:rPr lang="en-GB" dirty="0" smtClean="0"/>
              <a:t>     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://www.rstudio.com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200" dirty="0">
                <a:solidFill>
                  <a:schemeClr val="tx1"/>
                </a:solidFill>
              </a:rPr>
              <a:t>Install </a:t>
            </a:r>
            <a:r>
              <a:rPr lang="en-GB" sz="2200" dirty="0" smtClean="0">
                <a:solidFill>
                  <a:schemeClr val="tx1"/>
                </a:solidFill>
              </a:rPr>
              <a:t>R </a:t>
            </a:r>
            <a:r>
              <a:rPr lang="en-GB" sz="2200" dirty="0">
                <a:hlinkClick r:id="rId3"/>
              </a:rPr>
              <a:t>https://www.r-project.org/</a:t>
            </a:r>
            <a:r>
              <a:rPr lang="en-GB" sz="2200" dirty="0"/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; </a:t>
            </a:r>
            <a:r>
              <a:rPr lang="en-GB" sz="2200" dirty="0">
                <a:solidFill>
                  <a:schemeClr val="tx1"/>
                </a:solidFill>
              </a:rPr>
              <a:t>then check out </a:t>
            </a:r>
            <a:r>
              <a:rPr lang="en-GB" sz="22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RStudio</a:t>
            </a:r>
            <a:endParaRPr lang="en-GB" sz="22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Integrated development environment [IDE] for 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Open source edition [free], </a:t>
            </a:r>
            <a:r>
              <a:rPr lang="en-GB" sz="2200" dirty="0" err="1">
                <a:solidFill>
                  <a:schemeClr val="tx1"/>
                </a:solidFill>
              </a:rPr>
              <a:t>linux</a:t>
            </a:r>
            <a:r>
              <a:rPr lang="en-GB" sz="2200" dirty="0">
                <a:solidFill>
                  <a:schemeClr val="tx1"/>
                </a:solidFill>
              </a:rPr>
              <a:t>, Mac &amp; Windows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Open Source Desktop edition at</a:t>
            </a:r>
            <a:r>
              <a:rPr lang="en-GB" sz="2200" dirty="0">
                <a:solidFill>
                  <a:schemeClr val="tx1"/>
                </a:solidFill>
              </a:rPr>
              <a:t>: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hlinkClick r:id="rId4"/>
              </a:rPr>
              <a:t>https://www.rstudio.com/products/RStudio/#Desktop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01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r>
              <a:rPr lang="en-GB" dirty="0"/>
              <a:t> - </a:t>
            </a:r>
            <a:r>
              <a:rPr lang="en-GB" dirty="0" smtClean="0"/>
              <a:t>screenshot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7" t="2647"/>
          <a:stretch/>
        </p:blipFill>
        <p:spPr bwMode="auto">
          <a:xfrm>
            <a:off x="1043608" y="1184775"/>
            <a:ext cx="6814268" cy="54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207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RStudio</a:t>
            </a:r>
            <a:r>
              <a:rPr lang="en-GB" dirty="0" smtClean="0"/>
              <a:t>     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://www.rstudio.com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200" dirty="0">
                <a:solidFill>
                  <a:schemeClr val="tx1"/>
                </a:solidFill>
              </a:rPr>
              <a:t>Install </a:t>
            </a:r>
            <a:r>
              <a:rPr lang="en-GB" sz="2200" dirty="0" smtClean="0">
                <a:solidFill>
                  <a:schemeClr val="tx1"/>
                </a:solidFill>
              </a:rPr>
              <a:t>R </a:t>
            </a:r>
            <a:r>
              <a:rPr lang="en-GB" sz="2200" dirty="0">
                <a:hlinkClick r:id="rId3"/>
              </a:rPr>
              <a:t>https://www.r-project.org/</a:t>
            </a:r>
            <a:r>
              <a:rPr lang="en-GB" sz="2200" dirty="0"/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; </a:t>
            </a:r>
            <a:r>
              <a:rPr lang="en-GB" sz="2200" dirty="0">
                <a:solidFill>
                  <a:schemeClr val="tx1"/>
                </a:solidFill>
              </a:rPr>
              <a:t>then check out </a:t>
            </a:r>
            <a:r>
              <a:rPr lang="en-GB" sz="22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RStudio</a:t>
            </a:r>
            <a:endParaRPr lang="en-GB" sz="22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Integrated development environment [IDE] for 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Open source edition [free], </a:t>
            </a:r>
            <a:r>
              <a:rPr lang="en-GB" sz="2200" dirty="0" err="1">
                <a:solidFill>
                  <a:schemeClr val="tx1"/>
                </a:solidFill>
              </a:rPr>
              <a:t>linux</a:t>
            </a:r>
            <a:r>
              <a:rPr lang="en-GB" sz="2200" dirty="0">
                <a:solidFill>
                  <a:schemeClr val="tx1"/>
                </a:solidFill>
              </a:rPr>
              <a:t>, Mac &amp; Windows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Open Source Desktop edition at</a:t>
            </a:r>
            <a:r>
              <a:rPr lang="en-GB" sz="2200" dirty="0">
                <a:solidFill>
                  <a:schemeClr val="tx1"/>
                </a:solidFill>
              </a:rPr>
              <a:t>: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hlinkClick r:id="rId4"/>
              </a:rPr>
              <a:t>https://www.rstudio.com/products/RStudio/#Desktop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0373195">
            <a:off x="687235" y="2693583"/>
            <a:ext cx="7771235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u="sng" dirty="0">
                <a:solidFill>
                  <a:prstClr val="black"/>
                </a:solidFill>
                <a:latin typeface="Roboto"/>
              </a:rPr>
              <a:t>Windows only</a:t>
            </a:r>
            <a:r>
              <a:rPr lang="en-US" sz="2000" b="1" dirty="0">
                <a:solidFill>
                  <a:prstClr val="black"/>
                </a:solidFill>
                <a:latin typeface="Roboto"/>
              </a:rPr>
              <a:t>: </a:t>
            </a:r>
            <a:r>
              <a:rPr lang="en-US" sz="20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installr</a:t>
            </a:r>
            <a:r>
              <a:rPr lang="en-US" sz="2000" b="1" dirty="0">
                <a:solidFill>
                  <a:prstClr val="black"/>
                </a:solidFill>
                <a:latin typeface="Roboto"/>
              </a:rPr>
              <a:t> upgrades to the latest R version along with your installed </a:t>
            </a:r>
            <a:r>
              <a:rPr lang="en-US" sz="2000" b="1" dirty="0" smtClean="0">
                <a:solidFill>
                  <a:prstClr val="black"/>
                </a:solidFill>
                <a:latin typeface="Roboto"/>
              </a:rPr>
              <a:t>packages [run from </a:t>
            </a:r>
            <a:r>
              <a:rPr lang="en-US" sz="2000" b="1" dirty="0" err="1" smtClean="0">
                <a:solidFill>
                  <a:prstClr val="black"/>
                </a:solidFill>
                <a:latin typeface="Roboto"/>
              </a:rPr>
              <a:t>Rgui</a:t>
            </a:r>
            <a:r>
              <a:rPr lang="en-US" sz="2000" b="1" dirty="0" smtClean="0">
                <a:solidFill>
                  <a:prstClr val="black"/>
                </a:solidFill>
                <a:latin typeface="Roboto"/>
              </a:rPr>
              <a:t>, not </a:t>
            </a:r>
            <a:r>
              <a:rPr lang="en-US" sz="2000" b="1" dirty="0" err="1" smtClean="0">
                <a:solidFill>
                  <a:prstClr val="black"/>
                </a:solidFill>
                <a:latin typeface="Roboto"/>
              </a:rPr>
              <a:t>Rstudio</a:t>
            </a:r>
            <a:r>
              <a:rPr lang="en-US" sz="2000" b="1" dirty="0" smtClean="0">
                <a:solidFill>
                  <a:prstClr val="black"/>
                </a:solidFill>
                <a:latin typeface="Roboto"/>
              </a:rPr>
              <a:t>]                    </a:t>
            </a:r>
          </a:p>
          <a:p>
            <a:pPr marL="0" lvl="1" algn="ctr"/>
            <a:r>
              <a:rPr lang="en-US" sz="2000" dirty="0" smtClean="0">
                <a:solidFill>
                  <a:prstClr val="black"/>
                </a:solidFill>
                <a:latin typeface="Roboto"/>
                <a:hlinkClick r:id="rId5"/>
              </a:rPr>
              <a:t>http</a:t>
            </a:r>
            <a:r>
              <a:rPr lang="en-US" sz="2000" dirty="0">
                <a:solidFill>
                  <a:prstClr val="black"/>
                </a:solidFill>
                <a:latin typeface="Roboto"/>
                <a:hlinkClick r:id="rId5"/>
              </a:rPr>
              <a:t>://www.r-statistics.com/tag/installr/</a:t>
            </a:r>
            <a:r>
              <a:rPr lang="en-US" sz="2000" dirty="0">
                <a:solidFill>
                  <a:prstClr val="black"/>
                </a:solidFill>
                <a:latin typeface="Roboto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Roboto"/>
              </a:rPr>
              <a:t> </a:t>
            </a:r>
            <a:endParaRPr lang="en-US" sz="2000" b="1" dirty="0" smtClean="0">
              <a:solidFill>
                <a:prstClr val="black"/>
              </a:solidFill>
              <a:latin typeface="Roboto"/>
            </a:endParaRPr>
          </a:p>
          <a:p>
            <a:pPr marL="0" lvl="1" algn="ctr"/>
            <a:r>
              <a:rPr lang="en-US" sz="2000" dirty="0" smtClean="0">
                <a:solidFill>
                  <a:prstClr val="black"/>
                </a:solidFill>
                <a:latin typeface="Roboto"/>
                <a:hlinkClick r:id="rId6"/>
              </a:rPr>
              <a:t>https</a:t>
            </a:r>
            <a:r>
              <a:rPr lang="en-US" sz="2000" dirty="0">
                <a:solidFill>
                  <a:prstClr val="black"/>
                </a:solidFill>
                <a:latin typeface="Roboto"/>
                <a:hlinkClick r:id="rId6"/>
              </a:rPr>
              <a:t>://cran.r-project.org/web/packages/installr</a:t>
            </a:r>
            <a:r>
              <a:rPr lang="en-US" sz="2000" dirty="0" smtClean="0">
                <a:solidFill>
                  <a:prstClr val="black"/>
                </a:solidFill>
                <a:latin typeface="Roboto"/>
                <a:hlinkClick r:id="rId6"/>
              </a:rPr>
              <a:t>/</a:t>
            </a:r>
            <a:endParaRPr lang="en-US" sz="2000" dirty="0">
              <a:solidFill>
                <a:prstClr val="black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17281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 for </a:t>
            </a:r>
            <a:r>
              <a:rPr lang="en-GB" dirty="0" smtClean="0"/>
              <a:t>Meta*omics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Phyloseq</a:t>
            </a:r>
            <a:r>
              <a:rPr lang="en-GB" sz="2200" b="1" dirty="0">
                <a:solidFill>
                  <a:schemeClr val="tx1"/>
                </a:solidFill>
              </a:rPr>
              <a:t>	</a:t>
            </a:r>
            <a:r>
              <a:rPr lang="en-GB" sz="2200" b="1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visualization </a:t>
            </a:r>
            <a:r>
              <a:rPr lang="en-GB" sz="2200" dirty="0">
                <a:solidFill>
                  <a:schemeClr val="tx1"/>
                </a:solidFill>
              </a:rPr>
              <a:t>&amp; analysis of microbiome </a:t>
            </a:r>
            <a:r>
              <a:rPr lang="en-GB" sz="2200" dirty="0" smtClean="0">
                <a:solidFill>
                  <a:schemeClr val="tx1"/>
                </a:solidFill>
              </a:rPr>
              <a:t>data</a:t>
            </a:r>
          </a:p>
          <a:p>
            <a:pPr lvl="1"/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://bioconductor.org/packages/release/bioc/html/phyloseq.html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3"/>
              </a:rPr>
              <a:t>http://joey711.github.io/phyloseq/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611363"/>
            <a:ext cx="2775704" cy="207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11" y="2750368"/>
            <a:ext cx="2492711" cy="251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878161"/>
            <a:ext cx="2588437" cy="181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01" y="2624099"/>
            <a:ext cx="2838947" cy="1987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9420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 for </a:t>
            </a:r>
            <a:r>
              <a:rPr lang="en-GB" dirty="0" smtClean="0"/>
              <a:t>Meta*omics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Shiny-</a:t>
            </a:r>
            <a:r>
              <a:rPr lang="en-GB" sz="22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phyloseq</a:t>
            </a:r>
            <a:r>
              <a:rPr lang="en-GB" sz="22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	</a:t>
            </a:r>
            <a:endParaRPr lang="en-GB" sz="2200" b="1" i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lvl="1"/>
            <a:r>
              <a:rPr lang="en-GB" dirty="0" smtClean="0">
                <a:solidFill>
                  <a:schemeClr val="tx1"/>
                </a:solidFill>
                <a:latin typeface="Roboto"/>
              </a:rPr>
              <a:t>interactive </a:t>
            </a:r>
            <a:r>
              <a:rPr lang="en-GB" dirty="0">
                <a:solidFill>
                  <a:schemeClr val="tx1"/>
                </a:solidFill>
                <a:latin typeface="Roboto"/>
              </a:rPr>
              <a:t>web application providing a </a:t>
            </a:r>
            <a:r>
              <a:rPr lang="en-GB" dirty="0" smtClean="0">
                <a:solidFill>
                  <a:schemeClr val="tx1"/>
                </a:solidFill>
                <a:latin typeface="Roboto"/>
              </a:rPr>
              <a:t>GUI</a:t>
            </a:r>
          </a:p>
          <a:p>
            <a:pPr lvl="1"/>
            <a:r>
              <a:rPr lang="en-GB" dirty="0">
                <a:latin typeface="Roboto"/>
                <a:hlinkClick r:id="rId2"/>
              </a:rPr>
              <a:t>http://joey711.github.io/shiny-phyloseq/</a:t>
            </a:r>
            <a:r>
              <a:rPr lang="en-GB" dirty="0">
                <a:latin typeface="Roboto"/>
              </a:rPr>
              <a:t> 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Roboto"/>
              </a:rPr>
              <a:t>Browser window front-end for </a:t>
            </a:r>
            <a:r>
              <a:rPr lang="en-GB" dirty="0" err="1">
                <a:solidFill>
                  <a:schemeClr val="tx1"/>
                </a:solidFill>
                <a:latin typeface="Roboto"/>
              </a:rPr>
              <a:t>Phyloseq</a:t>
            </a:r>
            <a:r>
              <a:rPr lang="en-GB" dirty="0">
                <a:solidFill>
                  <a:schemeClr val="tx1"/>
                </a:solidFill>
                <a:latin typeface="Roboto"/>
              </a:rPr>
              <a:t> 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Roboto"/>
              </a:rPr>
              <a:t>Invoke from the R command line</a:t>
            </a:r>
          </a:p>
          <a:p>
            <a:pPr lvl="1"/>
            <a:endParaRPr lang="en-GB" dirty="0" smtClean="0">
              <a:solidFill>
                <a:schemeClr val="tx1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1400" dirty="0" smtClean="0">
              <a:latin typeface="Roboto"/>
              <a:hlinkClick r:id="rId2"/>
            </a:endParaRPr>
          </a:p>
          <a:p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t="9781" r="44011" b="10285"/>
          <a:stretch/>
        </p:blipFill>
        <p:spPr bwMode="auto">
          <a:xfrm>
            <a:off x="1619672" y="3501008"/>
            <a:ext cx="5375498" cy="31699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52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 for </a:t>
            </a:r>
            <a:r>
              <a:rPr lang="en-GB" dirty="0" smtClean="0"/>
              <a:t>Meta*omics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496944" cy="4311352"/>
          </a:xfrm>
        </p:spPr>
        <p:txBody>
          <a:bodyPr>
            <a:normAutofit/>
          </a:bodyPr>
          <a:lstStyle/>
          <a:p>
            <a:r>
              <a:rPr lang="en-GB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Vegan	</a:t>
            </a:r>
            <a:r>
              <a:rPr lang="en-GB" dirty="0" smtClean="0">
                <a:solidFill>
                  <a:schemeClr val="tx1"/>
                </a:solidFill>
              </a:rPr>
              <a:t>ordination </a:t>
            </a:r>
            <a:r>
              <a:rPr lang="en-GB" dirty="0">
                <a:solidFill>
                  <a:schemeClr val="tx1"/>
                </a:solidFill>
              </a:rPr>
              <a:t>methods &amp; diversity </a:t>
            </a:r>
            <a:r>
              <a:rPr lang="en-GB" dirty="0" smtClean="0">
                <a:solidFill>
                  <a:schemeClr val="tx1"/>
                </a:solidFill>
              </a:rPr>
              <a:t>analysis</a:t>
            </a:r>
          </a:p>
          <a:p>
            <a:pPr lvl="1"/>
            <a:r>
              <a:rPr lang="en-GB" sz="210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GB" sz="2100" dirty="0">
                <a:solidFill>
                  <a:schemeClr val="tx1"/>
                </a:solidFill>
                <a:hlinkClick r:id="rId2"/>
              </a:rPr>
              <a:t>://cran.r-project.org/web/packages/vegan/index.html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r>
              <a:rPr lang="en-GB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DESeq2	</a:t>
            </a:r>
            <a:r>
              <a:rPr lang="en-GB" dirty="0" smtClean="0">
                <a:solidFill>
                  <a:schemeClr val="tx1"/>
                </a:solidFill>
              </a:rPr>
              <a:t>detection </a:t>
            </a:r>
            <a:r>
              <a:rPr lang="en-GB" dirty="0">
                <a:solidFill>
                  <a:schemeClr val="tx1"/>
                </a:solidFill>
              </a:rPr>
              <a:t>of differentially expressed genes [or differentially abundant  species/functions</a:t>
            </a:r>
            <a:r>
              <a:rPr lang="en-GB" dirty="0" smtClean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GB" sz="1900" dirty="0" smtClean="0">
                <a:solidFill>
                  <a:prstClr val="black"/>
                </a:solidFill>
                <a:hlinkClick r:id="rId3"/>
              </a:rPr>
              <a:t>http</a:t>
            </a:r>
            <a:r>
              <a:rPr lang="en-GB" sz="1900" dirty="0">
                <a:solidFill>
                  <a:prstClr val="black"/>
                </a:solidFill>
                <a:hlinkClick r:id="rId3"/>
              </a:rPr>
              <a:t>://bioconductor.org/packages/release/bioc/html/DESeq2.html</a:t>
            </a:r>
            <a:r>
              <a:rPr lang="en-GB" sz="1900" dirty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221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Help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78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Help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t="9024" r="15027" b="9331"/>
          <a:stretch/>
        </p:blipFill>
        <p:spPr>
          <a:xfrm>
            <a:off x="1435394" y="1341748"/>
            <a:ext cx="6188149" cy="4952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 rot="20854342">
            <a:off x="1174565" y="162769"/>
            <a:ext cx="202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smtClean="0">
                <a:latin typeface="Roboto"/>
              </a:rPr>
              <a:t>the right sort of</a:t>
            </a:r>
            <a:endParaRPr lang="en-GB" b="1" i="1" dirty="0">
              <a:latin typeface="Roboto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42056" y="974945"/>
            <a:ext cx="287079" cy="499731"/>
            <a:chOff x="1531088" y="350874"/>
            <a:chExt cx="287079" cy="499731"/>
          </a:xfrm>
        </p:grpSpPr>
        <p:sp>
          <p:nvSpPr>
            <p:cNvPr id="7" name="Freeform 6"/>
            <p:cNvSpPr/>
            <p:nvPr/>
          </p:nvSpPr>
          <p:spPr>
            <a:xfrm>
              <a:off x="1531088" y="669851"/>
              <a:ext cx="287079" cy="180754"/>
            </a:xfrm>
            <a:custGeom>
              <a:avLst/>
              <a:gdLst>
                <a:gd name="connsiteX0" fmla="*/ 0 w 287079"/>
                <a:gd name="connsiteY0" fmla="*/ 180754 h 180754"/>
                <a:gd name="connsiteX1" fmla="*/ 31898 w 287079"/>
                <a:gd name="connsiteY1" fmla="*/ 127591 h 180754"/>
                <a:gd name="connsiteX2" fmla="*/ 63796 w 287079"/>
                <a:gd name="connsiteY2" fmla="*/ 95693 h 180754"/>
                <a:gd name="connsiteX3" fmla="*/ 85061 w 287079"/>
                <a:gd name="connsiteY3" fmla="*/ 53163 h 180754"/>
                <a:gd name="connsiteX4" fmla="*/ 95693 w 287079"/>
                <a:gd name="connsiteY4" fmla="*/ 21265 h 180754"/>
                <a:gd name="connsiteX5" fmla="*/ 127591 w 287079"/>
                <a:gd name="connsiteY5" fmla="*/ 0 h 180754"/>
                <a:gd name="connsiteX6" fmla="*/ 159489 w 287079"/>
                <a:gd name="connsiteY6" fmla="*/ 31898 h 180754"/>
                <a:gd name="connsiteX7" fmla="*/ 180754 w 287079"/>
                <a:gd name="connsiteY7" fmla="*/ 63796 h 180754"/>
                <a:gd name="connsiteX8" fmla="*/ 212652 w 287079"/>
                <a:gd name="connsiteY8" fmla="*/ 74428 h 180754"/>
                <a:gd name="connsiteX9" fmla="*/ 244549 w 287079"/>
                <a:gd name="connsiteY9" fmla="*/ 106326 h 180754"/>
                <a:gd name="connsiteX10" fmla="*/ 287079 w 287079"/>
                <a:gd name="connsiteY10" fmla="*/ 138223 h 18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079" h="180754">
                  <a:moveTo>
                    <a:pt x="0" y="180754"/>
                  </a:moveTo>
                  <a:cubicBezTo>
                    <a:pt x="10633" y="163033"/>
                    <a:pt x="19498" y="144124"/>
                    <a:pt x="31898" y="127591"/>
                  </a:cubicBezTo>
                  <a:cubicBezTo>
                    <a:pt x="40920" y="115562"/>
                    <a:pt x="55056" y="107929"/>
                    <a:pt x="63796" y="95693"/>
                  </a:cubicBezTo>
                  <a:cubicBezTo>
                    <a:pt x="73009" y="82795"/>
                    <a:pt x="78817" y="67731"/>
                    <a:pt x="85061" y="53163"/>
                  </a:cubicBezTo>
                  <a:cubicBezTo>
                    <a:pt x="89476" y="42861"/>
                    <a:pt x="88692" y="30017"/>
                    <a:pt x="95693" y="21265"/>
                  </a:cubicBezTo>
                  <a:cubicBezTo>
                    <a:pt x="103676" y="11286"/>
                    <a:pt x="116958" y="7088"/>
                    <a:pt x="127591" y="0"/>
                  </a:cubicBezTo>
                  <a:cubicBezTo>
                    <a:pt x="138224" y="10633"/>
                    <a:pt x="149863" y="20346"/>
                    <a:pt x="159489" y="31898"/>
                  </a:cubicBezTo>
                  <a:cubicBezTo>
                    <a:pt x="167670" y="41715"/>
                    <a:pt x="170775" y="55813"/>
                    <a:pt x="180754" y="63796"/>
                  </a:cubicBezTo>
                  <a:cubicBezTo>
                    <a:pt x="189506" y="70797"/>
                    <a:pt x="202019" y="70884"/>
                    <a:pt x="212652" y="74428"/>
                  </a:cubicBezTo>
                  <a:cubicBezTo>
                    <a:pt x="223284" y="85061"/>
                    <a:pt x="232998" y="96700"/>
                    <a:pt x="244549" y="106326"/>
                  </a:cubicBezTo>
                  <a:cubicBezTo>
                    <a:pt x="316691" y="166445"/>
                    <a:pt x="253262" y="104406"/>
                    <a:pt x="287079" y="13822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 7"/>
            <p:cNvSpPr/>
            <p:nvPr/>
          </p:nvSpPr>
          <p:spPr>
            <a:xfrm>
              <a:off x="1562350" y="350874"/>
              <a:ext cx="96329" cy="318977"/>
            </a:xfrm>
            <a:custGeom>
              <a:avLst/>
              <a:gdLst>
                <a:gd name="connsiteX0" fmla="*/ 96329 w 96329"/>
                <a:gd name="connsiteY0" fmla="*/ 318977 h 318977"/>
                <a:gd name="connsiteX1" fmla="*/ 75064 w 96329"/>
                <a:gd name="connsiteY1" fmla="*/ 265814 h 318977"/>
                <a:gd name="connsiteX2" fmla="*/ 53799 w 96329"/>
                <a:gd name="connsiteY2" fmla="*/ 233917 h 318977"/>
                <a:gd name="connsiteX3" fmla="*/ 21901 w 96329"/>
                <a:gd name="connsiteY3" fmla="*/ 170121 h 318977"/>
                <a:gd name="connsiteX4" fmla="*/ 11269 w 96329"/>
                <a:gd name="connsiteY4" fmla="*/ 10633 h 318977"/>
                <a:gd name="connsiteX5" fmla="*/ 11269 w 96329"/>
                <a:gd name="connsiteY5" fmla="*/ 0 h 3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329" h="318977">
                  <a:moveTo>
                    <a:pt x="96329" y="318977"/>
                  </a:moveTo>
                  <a:cubicBezTo>
                    <a:pt x="89241" y="301256"/>
                    <a:pt x="83600" y="282885"/>
                    <a:pt x="75064" y="265814"/>
                  </a:cubicBezTo>
                  <a:cubicBezTo>
                    <a:pt x="69349" y="254385"/>
                    <a:pt x="59514" y="245346"/>
                    <a:pt x="53799" y="233917"/>
                  </a:cubicBezTo>
                  <a:cubicBezTo>
                    <a:pt x="9775" y="145871"/>
                    <a:pt x="82846" y="261541"/>
                    <a:pt x="21901" y="170121"/>
                  </a:cubicBezTo>
                  <a:cubicBezTo>
                    <a:pt x="-10217" y="73766"/>
                    <a:pt x="-831" y="131629"/>
                    <a:pt x="11269" y="10633"/>
                  </a:cubicBezTo>
                  <a:cubicBezTo>
                    <a:pt x="11622" y="7106"/>
                    <a:pt x="11269" y="3544"/>
                    <a:pt x="1126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1806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Training [!] and Finding </a:t>
            </a:r>
            <a:r>
              <a:rPr lang="en-GB" dirty="0" smtClean="0"/>
              <a:t>Answers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Biostars</a:t>
            </a:r>
            <a:r>
              <a:rPr lang="en-GB" dirty="0">
                <a:solidFill>
                  <a:schemeClr val="tx1"/>
                </a:solidFill>
              </a:rPr>
              <a:t>	‘bioinformatics explained</a:t>
            </a:r>
            <a:r>
              <a:rPr lang="en-GB" dirty="0" smtClean="0">
                <a:solidFill>
                  <a:schemeClr val="tx1"/>
                </a:solidFill>
              </a:rPr>
              <a:t>’</a:t>
            </a:r>
          </a:p>
          <a:p>
            <a:pPr lvl="1"/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://www.biostars.org/</a:t>
            </a:r>
            <a:r>
              <a:rPr lang="en-GB" dirty="0"/>
              <a:t> 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SEQanswers</a:t>
            </a: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 ‘</a:t>
            </a:r>
            <a:r>
              <a:rPr lang="en-GB" dirty="0">
                <a:solidFill>
                  <a:schemeClr val="tx1"/>
                </a:solidFill>
              </a:rPr>
              <a:t>the NGS community’  </a:t>
            </a:r>
            <a:endParaRPr lang="en-GB" dirty="0" smtClean="0">
              <a:solidFill>
                <a:schemeClr val="tx1"/>
              </a:solidFill>
            </a:endParaRPr>
          </a:p>
          <a:p>
            <a:pPr lvl="1"/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://seqanswers.com/</a:t>
            </a:r>
            <a:r>
              <a:rPr lang="en-GB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GOBLET</a:t>
            </a:r>
            <a:r>
              <a:rPr lang="en-GB" dirty="0">
                <a:solidFill>
                  <a:schemeClr val="tx1"/>
                </a:solidFill>
              </a:rPr>
              <a:t>	‘a global repository of bioinformatics training </a:t>
            </a:r>
            <a:r>
              <a:rPr lang="en-GB" dirty="0" smtClean="0">
                <a:solidFill>
                  <a:schemeClr val="tx1"/>
                </a:solidFill>
              </a:rPr>
              <a:t>materials</a:t>
            </a:r>
            <a:r>
              <a:rPr lang="en-GB" dirty="0">
                <a:solidFill>
                  <a:schemeClr val="tx1"/>
                </a:solidFill>
              </a:rPr>
              <a:t>, courses and trainers</a:t>
            </a:r>
            <a:r>
              <a:rPr lang="en-GB" dirty="0" smtClean="0">
                <a:solidFill>
                  <a:schemeClr val="tx1"/>
                </a:solidFill>
              </a:rPr>
              <a:t>’</a:t>
            </a:r>
          </a:p>
          <a:p>
            <a:pPr lvl="1"/>
            <a:r>
              <a:rPr lang="en-GB" dirty="0" smtClean="0">
                <a:hlinkClick r:id="rId4"/>
              </a:rPr>
              <a:t>http</a:t>
            </a:r>
            <a:r>
              <a:rPr lang="en-GB" dirty="0">
                <a:hlinkClick r:id="rId4"/>
              </a:rPr>
              <a:t>://mygoblet.org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pPr lvl="1"/>
            <a:r>
              <a:rPr lang="en-GB" dirty="0" smtClean="0">
                <a:hlinkClick r:id="rId5"/>
              </a:rPr>
              <a:t>http</a:t>
            </a:r>
            <a:r>
              <a:rPr lang="en-GB" dirty="0">
                <a:hlinkClick r:id="rId5"/>
              </a:rPr>
              <a:t>://mygoblet.org/training-portal</a:t>
            </a:r>
            <a:r>
              <a:rPr lang="en-GB" dirty="0"/>
              <a:t> 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78058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and </a:t>
            </a:r>
            <a:r>
              <a:rPr lang="en-GB" dirty="0" smtClean="0"/>
              <a:t>Interpretation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  <a:latin typeface="Roboto"/>
              </a:rPr>
              <a:t>Nature Web Collection ‘</a:t>
            </a:r>
            <a:r>
              <a:rPr lang="en-US" i="1" dirty="0">
                <a:solidFill>
                  <a:prstClr val="black"/>
                </a:solidFill>
                <a:latin typeface="Roboto"/>
              </a:rPr>
              <a:t>Statistics for Biologists</a:t>
            </a:r>
            <a:r>
              <a:rPr lang="en-US" dirty="0" smtClean="0">
                <a:solidFill>
                  <a:prstClr val="black"/>
                </a:solidFill>
                <a:latin typeface="Roboto"/>
              </a:rPr>
              <a:t>’</a:t>
            </a:r>
          </a:p>
          <a:p>
            <a:pPr lvl="1"/>
            <a:r>
              <a:rPr lang="en-GB" dirty="0" smtClean="0">
                <a:solidFill>
                  <a:prstClr val="black"/>
                </a:solidFill>
                <a:latin typeface="Roboto"/>
                <a:hlinkClick r:id="rId2"/>
              </a:rPr>
              <a:t>http</a:t>
            </a:r>
            <a:r>
              <a:rPr lang="en-GB" dirty="0">
                <a:solidFill>
                  <a:prstClr val="black"/>
                </a:solidFill>
                <a:latin typeface="Roboto"/>
                <a:hlinkClick r:id="rId2"/>
              </a:rPr>
              <a:t>://www.nature.com/collections/qghhqm</a:t>
            </a:r>
            <a:r>
              <a:rPr lang="en-GB" dirty="0">
                <a:solidFill>
                  <a:prstClr val="black"/>
                </a:solidFill>
                <a:latin typeface="Roboto"/>
              </a:rPr>
              <a:t> </a:t>
            </a:r>
            <a:endParaRPr lang="en-GB" dirty="0" smtClean="0">
              <a:solidFill>
                <a:prstClr val="black"/>
              </a:solidFill>
              <a:latin typeface="Roboto"/>
            </a:endParaRPr>
          </a:p>
          <a:p>
            <a:pPr lvl="1"/>
            <a:r>
              <a:rPr lang="en-GB" dirty="0" smtClean="0">
                <a:solidFill>
                  <a:prstClr val="black"/>
                </a:solidFill>
                <a:latin typeface="Roboto"/>
              </a:rPr>
              <a:t>“</a:t>
            </a:r>
            <a:r>
              <a:rPr lang="en-GB" dirty="0">
                <a:solidFill>
                  <a:prstClr val="black"/>
                </a:solidFill>
                <a:latin typeface="Roboto"/>
              </a:rPr>
              <a:t>Points of Significance” </a:t>
            </a:r>
            <a:r>
              <a:rPr lang="en-GB" dirty="0" smtClean="0">
                <a:solidFill>
                  <a:prstClr val="black"/>
                </a:solidFill>
                <a:latin typeface="Roboto"/>
              </a:rPr>
              <a:t>– a basic </a:t>
            </a:r>
            <a:r>
              <a:rPr lang="en-GB" dirty="0">
                <a:solidFill>
                  <a:prstClr val="black"/>
                </a:solidFill>
                <a:latin typeface="Roboto"/>
              </a:rPr>
              <a:t>introduction to core statistical concepts and methods, including experimental design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GB" sz="3200" dirty="0">
              <a:solidFill>
                <a:prstClr val="black"/>
              </a:solidFill>
              <a:latin typeface="Roboto"/>
            </a:endParaRPr>
          </a:p>
          <a:p>
            <a:r>
              <a:rPr lang="en-GB" dirty="0">
                <a:solidFill>
                  <a:schemeClr val="tx1"/>
                </a:solidFill>
                <a:latin typeface="Roboto"/>
              </a:rPr>
              <a:t>Data </a:t>
            </a:r>
            <a:r>
              <a:rPr lang="en-GB" dirty="0" smtClean="0">
                <a:solidFill>
                  <a:schemeClr val="tx1"/>
                </a:solidFill>
                <a:latin typeface="Roboto"/>
              </a:rPr>
              <a:t>visualization</a:t>
            </a:r>
          </a:p>
          <a:p>
            <a:pPr lvl="1"/>
            <a:r>
              <a:rPr lang="en-GB" dirty="0" smtClean="0">
                <a:solidFill>
                  <a:prstClr val="black"/>
                </a:solidFill>
                <a:latin typeface="Roboto"/>
                <a:hlinkClick r:id="rId3"/>
              </a:rPr>
              <a:t>http</a:t>
            </a:r>
            <a:r>
              <a:rPr lang="en-GB" dirty="0">
                <a:solidFill>
                  <a:prstClr val="black"/>
                </a:solidFill>
                <a:latin typeface="Roboto"/>
                <a:hlinkClick r:id="rId3"/>
              </a:rPr>
              <a:t>://blogs.nature.com/methagora/2013/07/data-visualization-points-of-view.html</a:t>
            </a:r>
            <a:endParaRPr lang="en-GB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8472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856984" cy="1143000"/>
          </a:xfrm>
        </p:spPr>
        <p:txBody>
          <a:bodyPr>
            <a:noAutofit/>
          </a:bodyPr>
          <a:lstStyle/>
          <a:p>
            <a:r>
              <a:rPr lang="en-GB" dirty="0"/>
              <a:t>Meta*omics for the Nervous: Web-servers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316631" y="1556792"/>
            <a:ext cx="5832648" cy="6389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2600" dirty="0">
                <a:solidFill>
                  <a:prstClr val="black"/>
                </a:solidFill>
                <a:hlinkClick r:id="rId2"/>
              </a:rPr>
              <a:t>https://www.ebi.ac.uk/metagenomics/</a:t>
            </a:r>
            <a:r>
              <a:rPr lang="en-GB" sz="26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7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3365953" cy="574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t="7950" r="49115" b="9517"/>
          <a:stretch/>
        </p:blipFill>
        <p:spPr bwMode="auto">
          <a:xfrm>
            <a:off x="1475656" y="2204864"/>
            <a:ext cx="6120680" cy="39368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82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The 3 BBSRC Strategic Research </a:t>
            </a:r>
            <a:r>
              <a:rPr lang="en-GB" dirty="0" smtClean="0"/>
              <a:t>Priorities and Meta*</a:t>
            </a:r>
            <a:r>
              <a:rPr lang="en-GB" dirty="0" err="1" smtClean="0"/>
              <a:t>omic</a:t>
            </a:r>
            <a:r>
              <a:rPr lang="en-GB" dirty="0" smtClean="0"/>
              <a:t> </a:t>
            </a:r>
            <a:r>
              <a:rPr lang="en-GB" dirty="0"/>
              <a:t>Projects at </a:t>
            </a:r>
            <a:r>
              <a:rPr lang="en-GB" dirty="0" smtClean="0"/>
              <a:t>EI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352928" cy="504056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tx1"/>
                </a:solidFill>
                <a:latin typeface="Roboto"/>
              </a:rPr>
              <a:t>Agriculture and Food Security</a:t>
            </a:r>
          </a:p>
          <a:p>
            <a:pPr lvl="1"/>
            <a:r>
              <a:rPr lang="en-GB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rhizosphere microbiota (soil and crops)</a:t>
            </a:r>
          </a:p>
          <a:p>
            <a:pPr lvl="1"/>
            <a:endParaRPr lang="en-GB" sz="2400" dirty="0">
              <a:solidFill>
                <a:prstClr val="black"/>
              </a:solidFill>
              <a:latin typeface="Roboto"/>
            </a:endParaRPr>
          </a:p>
          <a:p>
            <a:r>
              <a:rPr lang="en-GB" dirty="0">
                <a:solidFill>
                  <a:schemeClr val="tx1"/>
                </a:solidFill>
                <a:latin typeface="Roboto"/>
              </a:rPr>
              <a:t>Industrial Biotechnology and Bioenergy</a:t>
            </a:r>
          </a:p>
          <a:p>
            <a:pPr lvl="1"/>
            <a:r>
              <a:rPr lang="en-GB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biogas (methane bioreactors)</a:t>
            </a:r>
          </a:p>
          <a:p>
            <a:pPr lvl="1"/>
            <a:endParaRPr lang="en-GB" sz="2400" dirty="0">
              <a:solidFill>
                <a:prstClr val="black"/>
              </a:solidFill>
              <a:latin typeface="Roboto"/>
            </a:endParaRPr>
          </a:p>
          <a:p>
            <a:r>
              <a:rPr lang="en-GB" dirty="0">
                <a:solidFill>
                  <a:schemeClr val="tx1"/>
                </a:solidFill>
                <a:latin typeface="Roboto"/>
              </a:rPr>
              <a:t>Bioscience for Health </a:t>
            </a:r>
            <a:endParaRPr lang="en-US" dirty="0">
              <a:solidFill>
                <a:schemeClr val="tx1"/>
              </a:solidFill>
              <a:latin typeface="Roboto"/>
            </a:endParaRPr>
          </a:p>
          <a:p>
            <a:pPr lvl="1"/>
            <a:r>
              <a:rPr lang="en-GB" dirty="0" err="1" smtClean="0">
                <a:solidFill>
                  <a:schemeClr val="tx1"/>
                </a:solidFill>
                <a:latin typeface="Roboto"/>
              </a:rPr>
              <a:t>metagenomic</a:t>
            </a:r>
            <a:r>
              <a:rPr lang="en-GB" dirty="0" smtClean="0">
                <a:solidFill>
                  <a:schemeClr val="tx1"/>
                </a:solidFill>
                <a:latin typeface="Roboto"/>
              </a:rPr>
              <a:t> </a:t>
            </a:r>
            <a:r>
              <a:rPr lang="en-GB" dirty="0">
                <a:solidFill>
                  <a:schemeClr val="tx1"/>
                </a:solidFill>
                <a:latin typeface="Roboto"/>
              </a:rPr>
              <a:t>study of viruses in fruit bats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Roboto"/>
              </a:rPr>
              <a:t>characterise bacterial populations in cystic fibrosis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Roboto"/>
              </a:rPr>
              <a:t>probiotics &amp; gut microbiota composition in neonates</a:t>
            </a:r>
          </a:p>
          <a:p>
            <a:endParaRPr lang="en-GB" sz="24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781621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Finally </a:t>
            </a:r>
            <a:r>
              <a:rPr lang="en-GB" dirty="0" smtClean="0"/>
              <a:t>[!]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352928" cy="5256584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Areas of application for meta*omics are crucial, </a:t>
            </a:r>
            <a:r>
              <a:rPr lang="en-GB" dirty="0" smtClean="0">
                <a:solidFill>
                  <a:schemeClr val="tx1"/>
                </a:solidFill>
              </a:rPr>
              <a:t>high-impact </a:t>
            </a:r>
            <a:r>
              <a:rPr lang="en-GB" dirty="0">
                <a:solidFill>
                  <a:schemeClr val="tx1"/>
                </a:solidFill>
              </a:rPr>
              <a:t>areas of </a:t>
            </a:r>
            <a:r>
              <a:rPr lang="en-GB" dirty="0" smtClean="0">
                <a:solidFill>
                  <a:schemeClr val="tx1"/>
                </a:solidFill>
              </a:rPr>
              <a:t>research </a:t>
            </a:r>
            <a:r>
              <a:rPr lang="en-GB" dirty="0">
                <a:solidFill>
                  <a:schemeClr val="tx1"/>
                </a:solidFill>
              </a:rPr>
              <a:t>[health, food-security etc.]</a:t>
            </a: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Meta*omics [rel. immature</a:t>
            </a:r>
            <a:r>
              <a:rPr lang="en-GB" dirty="0">
                <a:solidFill>
                  <a:schemeClr val="tx1"/>
                </a:solidFill>
              </a:rPr>
              <a:t>] resulted from NGS [</a:t>
            </a:r>
            <a:r>
              <a:rPr lang="en-GB" dirty="0" smtClean="0">
                <a:solidFill>
                  <a:schemeClr val="tx1"/>
                </a:solidFill>
              </a:rPr>
              <a:t>mature/evolving]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An </a:t>
            </a:r>
            <a:r>
              <a:rPr lang="en-GB" dirty="0">
                <a:solidFill>
                  <a:schemeClr val="tx1"/>
                </a:solidFill>
              </a:rPr>
              <a:t>active area and rapidly evolving</a:t>
            </a: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A </a:t>
            </a:r>
            <a:r>
              <a:rPr lang="en-GB" dirty="0">
                <a:solidFill>
                  <a:schemeClr val="tx1"/>
                </a:solidFill>
              </a:rPr>
              <a:t>challenge to keep ‘up-to-date’</a:t>
            </a: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Sometimes </a:t>
            </a:r>
            <a:r>
              <a:rPr lang="en-GB" dirty="0">
                <a:solidFill>
                  <a:schemeClr val="tx1"/>
                </a:solidFill>
              </a:rPr>
              <a:t>frustrating but never boring!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75117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760" y="1556792"/>
            <a:ext cx="4248472" cy="2376264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Thank you !</a:t>
            </a:r>
            <a:endParaRPr lang="en-GB" sz="5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35896" y="476672"/>
            <a:ext cx="5256584" cy="830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Metagenomics: From Bench to Data Analysis</a:t>
            </a:r>
          </a:p>
          <a:p>
            <a:pPr algn="r"/>
            <a:r>
              <a:rPr lang="en-GB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19</a:t>
            </a:r>
            <a:r>
              <a:rPr lang="en-GB" sz="2800" b="1" baseline="30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th</a:t>
            </a:r>
            <a:r>
              <a:rPr lang="en-GB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 </a:t>
            </a:r>
            <a:r>
              <a:rPr lang="en-GB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- 23</a:t>
            </a:r>
            <a:r>
              <a:rPr lang="en-GB" sz="2800" b="1" baseline="30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rd</a:t>
            </a:r>
            <a:r>
              <a:rPr lang="en-GB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  September 2016</a:t>
            </a:r>
            <a:endParaRPr lang="en-GB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Noto Serif" panose="02020600060500020200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9512" y="4149080"/>
            <a:ext cx="7200800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Dr Mark Alston</a:t>
            </a:r>
          </a:p>
          <a:p>
            <a:r>
              <a:rPr lang="en-GB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Computational Biologist, Organisms and Ecosystems </a:t>
            </a:r>
            <a:r>
              <a:rPr lang="en-GB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Group</a:t>
            </a:r>
          </a:p>
          <a:p>
            <a:r>
              <a:rPr lang="en-GB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Noto Serif" panose="02020600060500020200" pitchFamily="18" charset="0"/>
              </a:rPr>
              <a:t>mark.alston@earlham.ac.uk</a:t>
            </a:r>
            <a:endParaRPr lang="en-GB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Noto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856984" cy="1143000"/>
          </a:xfrm>
        </p:spPr>
        <p:txBody>
          <a:bodyPr>
            <a:noAutofit/>
          </a:bodyPr>
          <a:lstStyle/>
          <a:p>
            <a:r>
              <a:rPr lang="en-GB" dirty="0"/>
              <a:t>Meta*omics for the Nervous: Web-servers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46" y="2580013"/>
            <a:ext cx="5843130" cy="33123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Sample inspection &amp; data analysis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316631" y="1556792"/>
            <a:ext cx="5832648" cy="6389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2600" dirty="0">
                <a:solidFill>
                  <a:prstClr val="black"/>
                </a:solidFill>
                <a:hlinkClick r:id="rId2"/>
              </a:rPr>
              <a:t>https://www.ebi.ac.uk/metagenomics/</a:t>
            </a:r>
            <a:r>
              <a:rPr lang="en-GB" sz="26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7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3365953" cy="574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44771" r="54091" b="10096"/>
          <a:stretch/>
        </p:blipFill>
        <p:spPr bwMode="auto">
          <a:xfrm>
            <a:off x="214344" y="3501008"/>
            <a:ext cx="6588199" cy="2875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5287" r="59963" b="23390"/>
          <a:stretch/>
        </p:blipFill>
        <p:spPr bwMode="auto">
          <a:xfrm>
            <a:off x="5292080" y="2348880"/>
            <a:ext cx="3403277" cy="3226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60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1143000"/>
          </a:xfrm>
        </p:spPr>
        <p:txBody>
          <a:bodyPr>
            <a:noAutofit/>
          </a:bodyPr>
          <a:lstStyle/>
          <a:p>
            <a:r>
              <a:rPr lang="en-GB" dirty="0"/>
              <a:t>Meta*omics for the Nervous: Web-servers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46" y="2580012"/>
            <a:ext cx="5843130" cy="38733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Sample inspection &amp; data </a:t>
            </a:r>
            <a:r>
              <a:rPr lang="en-GB" dirty="0" smtClean="0">
                <a:solidFill>
                  <a:prstClr val="black"/>
                </a:solidFill>
              </a:rPr>
              <a:t>analysis</a:t>
            </a:r>
          </a:p>
          <a:p>
            <a:pPr marL="57150" indent="0">
              <a:buNone/>
            </a:pPr>
            <a:endParaRPr lang="en-GB" dirty="0" smtClean="0">
              <a:solidFill>
                <a:prstClr val="black"/>
              </a:solidFill>
            </a:endParaRPr>
          </a:p>
          <a:p>
            <a:pPr marL="361950" indent="-3048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Krona ‘</a:t>
            </a:r>
            <a:r>
              <a:rPr lang="en-GB" dirty="0" err="1" smtClean="0">
                <a:solidFill>
                  <a:prstClr val="black"/>
                </a:solidFill>
              </a:rPr>
              <a:t>zoomable</a:t>
            </a:r>
            <a:r>
              <a:rPr lang="en-GB" dirty="0" smtClean="0">
                <a:solidFill>
                  <a:prstClr val="black"/>
                </a:solidFill>
              </a:rPr>
              <a:t> pie charts’</a:t>
            </a:r>
          </a:p>
          <a:p>
            <a:pPr marL="400050"/>
            <a:endParaRPr lang="en-GB" dirty="0" smtClean="0">
              <a:solidFill>
                <a:prstClr val="black"/>
              </a:solidFill>
            </a:endParaRPr>
          </a:p>
          <a:p>
            <a:pPr marL="400050"/>
            <a:r>
              <a:rPr lang="en-GB" dirty="0" smtClean="0">
                <a:solidFill>
                  <a:prstClr val="black"/>
                </a:solidFill>
              </a:rPr>
              <a:t>Interactive</a:t>
            </a:r>
            <a:r>
              <a:rPr lang="en-GB" dirty="0">
                <a:solidFill>
                  <a:prstClr val="black"/>
                </a:solidFill>
              </a:rPr>
              <a:t>, via browser window</a:t>
            </a:r>
          </a:p>
          <a:p>
            <a:pPr marL="400050"/>
            <a:endParaRPr lang="en-GB" dirty="0" smtClean="0">
              <a:solidFill>
                <a:prstClr val="black"/>
              </a:solidFill>
            </a:endParaRPr>
          </a:p>
          <a:p>
            <a:pPr marL="400050"/>
            <a:r>
              <a:rPr lang="en-GB" dirty="0" smtClean="0">
                <a:solidFill>
                  <a:prstClr val="black"/>
                </a:solidFill>
              </a:rPr>
              <a:t>Great </a:t>
            </a:r>
            <a:r>
              <a:rPr lang="en-GB" dirty="0">
                <a:solidFill>
                  <a:prstClr val="black"/>
                </a:solidFill>
              </a:rPr>
              <a:t>for sharing </a:t>
            </a:r>
            <a:r>
              <a:rPr lang="en-GB" dirty="0" smtClean="0">
                <a:solidFill>
                  <a:prstClr val="black"/>
                </a:solidFill>
              </a:rPr>
              <a:t>with </a:t>
            </a:r>
            <a:r>
              <a:rPr lang="en-GB" dirty="0">
                <a:solidFill>
                  <a:prstClr val="black"/>
                </a:solidFill>
              </a:rPr>
              <a:t>collaborators</a:t>
            </a:r>
          </a:p>
          <a:p>
            <a:pPr marL="0" lvl="1" indent="0" algn="r">
              <a:buNone/>
            </a:pPr>
            <a:endParaRPr lang="en-GB" sz="2000" dirty="0" smtClean="0">
              <a:solidFill>
                <a:prstClr val="black"/>
              </a:solidFill>
              <a:hlinkClick r:id="rId2"/>
            </a:endParaRPr>
          </a:p>
          <a:p>
            <a:pPr marL="0" lvl="1" indent="0" algn="r">
              <a:buNone/>
            </a:pPr>
            <a:endParaRPr lang="en-GB" sz="2000" dirty="0" smtClean="0">
              <a:solidFill>
                <a:prstClr val="black"/>
              </a:solidFill>
              <a:hlinkClick r:id="rId2"/>
            </a:endParaRPr>
          </a:p>
          <a:p>
            <a:pPr marL="0" lvl="1" indent="0" algn="r">
              <a:buNone/>
            </a:pPr>
            <a:r>
              <a:rPr lang="en-GB" sz="2000" dirty="0" smtClean="0">
                <a:solidFill>
                  <a:prstClr val="black"/>
                </a:solidFill>
                <a:hlinkClick r:id="rId2"/>
              </a:rPr>
              <a:t>https</a:t>
            </a:r>
            <a:r>
              <a:rPr lang="en-GB" sz="2000" dirty="0">
                <a:solidFill>
                  <a:prstClr val="black"/>
                </a:solidFill>
                <a:hlinkClick r:id="rId2"/>
              </a:rPr>
              <a:t>://github.com/marbl/Krona/wiki</a:t>
            </a:r>
            <a:r>
              <a:rPr lang="en-GB" sz="2000" dirty="0">
                <a:solidFill>
                  <a:prstClr val="black"/>
                </a:solidFill>
              </a:rPr>
              <a:t>  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316631" y="1556792"/>
            <a:ext cx="5832648" cy="6389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2600" dirty="0">
                <a:solidFill>
                  <a:prstClr val="black"/>
                </a:solidFill>
                <a:hlinkClick r:id="rId3"/>
              </a:rPr>
              <a:t>https://www.ebi.ac.uk/metagenomics/</a:t>
            </a:r>
            <a:r>
              <a:rPr lang="en-GB" sz="26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7" name="Content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3365953" cy="574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5287" r="59963" b="23390"/>
          <a:stretch/>
        </p:blipFill>
        <p:spPr bwMode="auto">
          <a:xfrm>
            <a:off x="5292080" y="2348880"/>
            <a:ext cx="3403277" cy="3226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3275</Words>
  <Application>Microsoft Macintosh PowerPoint</Application>
  <PresentationFormat>On-screen Show (4:3)</PresentationFormat>
  <Paragraphs>643</Paragraphs>
  <Slides>72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Calibri</vt:lpstr>
      <vt:lpstr>Courier New</vt:lpstr>
      <vt:lpstr>Gill Sans</vt:lpstr>
      <vt:lpstr>Noto Serif</vt:lpstr>
      <vt:lpstr>Roboto</vt:lpstr>
      <vt:lpstr>Arial</vt:lpstr>
      <vt:lpstr>Office Theme</vt:lpstr>
      <vt:lpstr>Introduction to tools and approaches for analysing and interpreting metagenomic datasets </vt:lpstr>
      <vt:lpstr>Outline</vt:lpstr>
      <vt:lpstr>Metagenomics in a Nutshell</vt:lpstr>
      <vt:lpstr>A Basic Workflow</vt:lpstr>
      <vt:lpstr>Meta*omics for the Nervous: Web-servers</vt:lpstr>
      <vt:lpstr>Meta*omics for the Nervous: Web-servers</vt:lpstr>
      <vt:lpstr>Meta*omics for the Nervous: Web-servers</vt:lpstr>
      <vt:lpstr>Meta*omics for the Nervous: Web-servers</vt:lpstr>
      <vt:lpstr>Meta*omics for the Nervous: Web-servers</vt:lpstr>
      <vt:lpstr>A Basic Workflow</vt:lpstr>
      <vt:lpstr>A Basic Workflow</vt:lpstr>
      <vt:lpstr>A Basic Workflow</vt:lpstr>
      <vt:lpstr>The Command Line [gulp]</vt:lpstr>
      <vt:lpstr>A Basic Workflow: YOU decide</vt:lpstr>
      <vt:lpstr>A Basic Workflow: YOU decide</vt:lpstr>
      <vt:lpstr>Binning [classification] of Reads in Metagenomic Datasets</vt:lpstr>
      <vt:lpstr>Binning [classification] of Reads in Metagenomic Datasets</vt:lpstr>
      <vt:lpstr>Binning [classification] of Reads in Metagenomic Datasets</vt:lpstr>
      <vt:lpstr>Binning [classification] of Reads in Metagenomic Datasets</vt:lpstr>
      <vt:lpstr>Binning of Reads in Metagenomic Datasets</vt:lpstr>
      <vt:lpstr>Binning of Reads in Metagenomic Datasets</vt:lpstr>
      <vt:lpstr>MEGAN at the Command Line</vt:lpstr>
      <vt:lpstr>MEGAN at the Command Line</vt:lpstr>
      <vt:lpstr>MEGAN at the Command Line</vt:lpstr>
      <vt:lpstr>MEGAN at the Command Line</vt:lpstr>
      <vt:lpstr>MEGAN at the Command Line</vt:lpstr>
      <vt:lpstr>MEGAN at the Command Line</vt:lpstr>
      <vt:lpstr>MEGAN at the Command Line</vt:lpstr>
      <vt:lpstr>A Basic Workflow</vt:lpstr>
      <vt:lpstr>Contingency Tables</vt:lpstr>
      <vt:lpstr>A Basic Workflow</vt:lpstr>
      <vt:lpstr>STAMP          http://kiwi.cs.dal.ca/Software/STAMP  </vt:lpstr>
      <vt:lpstr>STAMP          http://kiwi.cs.dal.ca/Software/STAMP </vt:lpstr>
      <vt:lpstr>Ordination Methods</vt:lpstr>
      <vt:lpstr>Rhizosphere Meta*omics</vt:lpstr>
      <vt:lpstr>Metagenomics in a Nutshell</vt:lpstr>
      <vt:lpstr>Metagenomics in a Nutshell</vt:lpstr>
      <vt:lpstr>Metagenomics in a Nutshell</vt:lpstr>
      <vt:lpstr>16S rRNA Data</vt:lpstr>
      <vt:lpstr>16S rRNA Data</vt:lpstr>
      <vt:lpstr>16S rRNA Data - Qiime [pronounced ‘chime’]</vt:lpstr>
      <vt:lpstr>16S rRNA Data - Qiime [pronounced ‘chime’]</vt:lpstr>
      <vt:lpstr>The BIOM file output</vt:lpstr>
      <vt:lpstr>16S rRNA Data - Qiime [pronounced ‘chime’]</vt:lpstr>
      <vt:lpstr>16S rRNA Data - Qiime [pronounced ‘chime’]</vt:lpstr>
      <vt:lpstr>16S rRNA Data - Qiime [pronounced ‘chime’]</vt:lpstr>
      <vt:lpstr>Towards QIIME 2</vt:lpstr>
      <vt:lpstr>Towards QIIME 2</vt:lpstr>
      <vt:lpstr>Towards QIIME 2</vt:lpstr>
      <vt:lpstr>Metagenomics in a Nutshell</vt:lpstr>
      <vt:lpstr>Metagenomics in a Nutshell</vt:lpstr>
      <vt:lpstr>Microbial Functional Pathway Analysis</vt:lpstr>
      <vt:lpstr>Microbial Functional Pathway Analysis</vt:lpstr>
      <vt:lpstr>HUMAnN/LEfSe:  Euk; Viridiplantae</vt:lpstr>
      <vt:lpstr>From ‘ Engineering the plant rhizosphere’</vt:lpstr>
      <vt:lpstr>Other Huttenhower Software Tools  https://huttenhower.sph.harvard.edu/  </vt:lpstr>
      <vt:lpstr>Data Analysis</vt:lpstr>
      <vt:lpstr>Data Analysis</vt:lpstr>
      <vt:lpstr>Data Analysis</vt:lpstr>
      <vt:lpstr>RStudio      https://www.rstudio.com/ </vt:lpstr>
      <vt:lpstr>RStudio - screenshot</vt:lpstr>
      <vt:lpstr>RStudio      https://www.rstudio.com/ </vt:lpstr>
      <vt:lpstr>R Packages for Meta*omics</vt:lpstr>
      <vt:lpstr>R Packages for Meta*omics</vt:lpstr>
      <vt:lpstr>R Packages for Meta*omics</vt:lpstr>
      <vt:lpstr>Getting Help</vt:lpstr>
      <vt:lpstr>Getting Help</vt:lpstr>
      <vt:lpstr>More Training [!] and Finding Answers</vt:lpstr>
      <vt:lpstr>Data Analysis and Interpretation</vt:lpstr>
      <vt:lpstr>The 3 BBSRC Strategic Research Priorities and Meta*omic Projects at EI</vt:lpstr>
      <vt:lpstr>Finally [!]</vt:lpstr>
      <vt:lpstr>Thank you !</vt:lpstr>
    </vt:vector>
  </TitlesOfParts>
  <Company>NBI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alston (TGAC)</dc:creator>
  <cp:lastModifiedBy>Microsoft Office User</cp:lastModifiedBy>
  <cp:revision>47</cp:revision>
  <dcterms:created xsi:type="dcterms:W3CDTF">2016-08-31T14:53:50Z</dcterms:created>
  <dcterms:modified xsi:type="dcterms:W3CDTF">2016-09-21T08:37:21Z</dcterms:modified>
</cp:coreProperties>
</file>